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Lexend SemiBold"/>
      <p:regular r:id="rId63"/>
      <p:bold r:id="rId64"/>
    </p:embeddedFont>
    <p:embeddedFont>
      <p:font typeface="Roboto"/>
      <p:regular r:id="rId65"/>
      <p:bold r:id="rId66"/>
      <p:italic r:id="rId67"/>
      <p:boldItalic r:id="rId68"/>
    </p:embeddedFont>
    <p:embeddedFont>
      <p:font typeface="Proxima Nova"/>
      <p:regular r:id="rId69"/>
      <p:bold r:id="rId70"/>
      <p:italic r:id="rId71"/>
      <p:boldItalic r:id="rId72"/>
    </p:embeddedFont>
    <p:embeddedFont>
      <p:font typeface="Fira Mono"/>
      <p:regular r:id="rId73"/>
      <p:bold r:id="rId74"/>
    </p:embeddedFont>
    <p:embeddedFont>
      <p:font typeface="Inter"/>
      <p:regular r:id="rId75"/>
      <p:bold r:id="rId76"/>
      <p:italic r:id="rId77"/>
      <p:boldItalic r:id="rId78"/>
    </p:embeddedFont>
    <p:embeddedFont>
      <p:font typeface="Lexend Medium"/>
      <p:regular r:id="rId79"/>
      <p:bold r:id="rId80"/>
    </p:embeddedFont>
    <p:embeddedFont>
      <p:font typeface="Lexend"/>
      <p:regular r:id="rId81"/>
      <p:bold r:id="rId82"/>
    </p:embeddedFont>
    <p:embeddedFont>
      <p:font typeface="Alfa Slab One"/>
      <p:regular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4" roundtripDataSignature="AMtx7mgpZgF4+8JFHvs8jZZycxsu29yT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customschemas.google.com/relationships/presentationmetadata" Target="metadata"/><Relationship Id="rId83" Type="http://schemas.openxmlformats.org/officeDocument/2006/relationships/font" Target="fonts/AlfaSlabOne-regular.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exendMedium-bold.fntdata"/><Relationship Id="rId82" Type="http://schemas.openxmlformats.org/officeDocument/2006/relationships/font" Target="fonts/Lexend-bold.fntdata"/><Relationship Id="rId81" Type="http://schemas.openxmlformats.org/officeDocument/2006/relationships/font" Target="fonts/Lexen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Mono-regular.fntdata"/><Relationship Id="rId72" Type="http://schemas.openxmlformats.org/officeDocument/2006/relationships/font" Target="fonts/ProximaNova-boldItalic.fntdata"/><Relationship Id="rId31" Type="http://schemas.openxmlformats.org/officeDocument/2006/relationships/slide" Target="slides/slide26.xml"/><Relationship Id="rId75" Type="http://schemas.openxmlformats.org/officeDocument/2006/relationships/font" Target="fonts/Inter-regular.fntdata"/><Relationship Id="rId30" Type="http://schemas.openxmlformats.org/officeDocument/2006/relationships/slide" Target="slides/slide25.xml"/><Relationship Id="rId74" Type="http://schemas.openxmlformats.org/officeDocument/2006/relationships/font" Target="fonts/FiraMono-bold.fntdata"/><Relationship Id="rId33" Type="http://schemas.openxmlformats.org/officeDocument/2006/relationships/slide" Target="slides/slide28.xml"/><Relationship Id="rId77" Type="http://schemas.openxmlformats.org/officeDocument/2006/relationships/font" Target="fonts/Inter-italic.fntdata"/><Relationship Id="rId32" Type="http://schemas.openxmlformats.org/officeDocument/2006/relationships/slide" Target="slides/slide27.xml"/><Relationship Id="rId76" Type="http://schemas.openxmlformats.org/officeDocument/2006/relationships/font" Target="fonts/Inter-bold.fntdata"/><Relationship Id="rId35" Type="http://schemas.openxmlformats.org/officeDocument/2006/relationships/slide" Target="slides/slide30.xml"/><Relationship Id="rId79" Type="http://schemas.openxmlformats.org/officeDocument/2006/relationships/font" Target="fonts/LexendMedium-regular.fntdata"/><Relationship Id="rId34" Type="http://schemas.openxmlformats.org/officeDocument/2006/relationships/slide" Target="slides/slide29.xml"/><Relationship Id="rId78" Type="http://schemas.openxmlformats.org/officeDocument/2006/relationships/font" Target="fonts/Inter-boldItalic.fntdata"/><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LexendSemiBold-bold.fntdata"/><Relationship Id="rId63" Type="http://schemas.openxmlformats.org/officeDocument/2006/relationships/font" Target="fonts/LexendSemiBold-regular.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f7c517c9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1f7c517c9a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Esta etiqueta nos permite enlaces de un lugar de una pagina web a otro, dentro de la misma pagina!!</a:t>
            </a:r>
            <a:endParaRPr/>
          </a:p>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(cara)Pero como haces eso?</a:t>
            </a:r>
            <a:endParaRPr b="0" i="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Font typeface="Arial"/>
              <a:buNone/>
            </a:pPr>
            <a:r>
              <a:rPr b="0" i="0" lang="es-MX">
                <a:solidFill>
                  <a:srgbClr val="374151"/>
                </a:solidFill>
                <a:latin typeface="Arial"/>
                <a:ea typeface="Arial"/>
                <a:cs typeface="Arial"/>
                <a:sym typeface="Arial"/>
              </a:rPr>
              <a:t>Este enlace utiliza el atributo href con el valor del ID de otra sección en la misma página para enlazar a esa sección.</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5. Enlaces que abren una nueva ventana en el navegador: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r>
              <a:rPr b="0" i="0" lang="es-MX">
                <a:solidFill>
                  <a:srgbClr val="374151"/>
                </a:solidFill>
                <a:latin typeface="Arial"/>
                <a:ea typeface="Arial"/>
                <a:cs typeface="Arial"/>
                <a:sym typeface="Arial"/>
              </a:rPr>
              <a:t>htmlCopy code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&lt;a </a:t>
            </a:r>
            <a:r>
              <a:rPr b="0" i="0" lang="es-MX">
                <a:solidFill>
                  <a:srgbClr val="DF3079"/>
                </a:solidFill>
                <a:latin typeface="Arial"/>
                <a:ea typeface="Arial"/>
                <a:cs typeface="Arial"/>
                <a:sym typeface="Arial"/>
              </a:rPr>
              <a:t>href</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"pagina3.html"</a:t>
            </a:r>
            <a:r>
              <a:rPr b="0" i="0" lang="es-MX">
                <a:solidFill>
                  <a:srgbClr val="374151"/>
                </a:solidFill>
                <a:latin typeface="Arial"/>
                <a:ea typeface="Arial"/>
                <a:cs typeface="Arial"/>
                <a:sym typeface="Arial"/>
              </a:rPr>
              <a:t> </a:t>
            </a:r>
            <a:r>
              <a:rPr b="0" i="0" lang="es-MX">
                <a:solidFill>
                  <a:srgbClr val="DF3079"/>
                </a:solidFill>
                <a:latin typeface="Arial"/>
                <a:ea typeface="Arial"/>
                <a:cs typeface="Arial"/>
                <a:sym typeface="Arial"/>
              </a:rPr>
              <a:t>target</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"_blank"</a:t>
            </a:r>
            <a:r>
              <a:rPr b="0" i="0" lang="es-MX">
                <a:solidFill>
                  <a:srgbClr val="374151"/>
                </a:solidFill>
                <a:latin typeface="Arial"/>
                <a:ea typeface="Arial"/>
                <a:cs typeface="Arial"/>
                <a:sym typeface="Arial"/>
              </a:rPr>
              <a:t>&gt;Enlace que abre una nueva ventana&lt;/a&gt; </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Explicación:</a:t>
            </a:r>
            <a:r>
              <a:rPr b="0" i="0" lang="es-MX">
                <a:solidFill>
                  <a:srgbClr val="374151"/>
                </a:solidFill>
                <a:latin typeface="Arial"/>
                <a:ea typeface="Arial"/>
                <a:cs typeface="Arial"/>
                <a:sym typeface="Arial"/>
              </a:rPr>
              <a:t> El atributo target="_blank" indica al navegador que abra el enlace en una nueva ventana o pestaña.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La etiqueta &lt;img&gt; en HTML se utiliza para insertar imágenes en una página web. Aquí está una explicación de los atributos y conceptos relacionados:</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Atributo src:</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Especifica la ruta o URL de la imagen.</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Atributo alt: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Proporciona un texto descriptivo de la imagen para accesibilidad y aparece si la imagen no se carga.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Atributo title: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Proporciona un título que aparece cuando el usuario pasa el ratón sobre la imagen.</a:t>
            </a:r>
            <a:endParaRPr/>
          </a:p>
          <a:p>
            <a:pPr indent="0" lvl="0" marL="158750" rtl="0" algn="l">
              <a:lnSpc>
                <a:spcPct val="100000"/>
              </a:lnSpc>
              <a:spcBef>
                <a:spcPts val="0"/>
              </a:spcBef>
              <a:spcAft>
                <a:spcPts val="0"/>
              </a:spcAft>
              <a:buSzPts val="1100"/>
              <a:buFont typeface="Arial"/>
              <a:buNone/>
            </a:pPr>
            <a:r>
              <a:t/>
            </a:r>
            <a:endParaRPr b="1"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GIF (Graphics Interchange Format):</a:t>
            </a:r>
            <a:r>
              <a:rPr b="0" i="0" lang="es-MX">
                <a:solidFill>
                  <a:srgbClr val="374151"/>
                </a:solidFill>
                <a:latin typeface="Arial"/>
                <a:ea typeface="Arial"/>
                <a:cs typeface="Arial"/>
                <a:sym typeface="Arial"/>
              </a:rPr>
              <a:t> Utilizado para imágenes con colores limitados, como gráficos simples o imágenes animadas.</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PNG (Portable Network Graphics):</a:t>
            </a:r>
            <a:r>
              <a:rPr b="0" i="0" lang="es-MX">
                <a:solidFill>
                  <a:srgbClr val="374151"/>
                </a:solidFill>
                <a:latin typeface="Arial"/>
                <a:ea typeface="Arial"/>
                <a:cs typeface="Arial"/>
                <a:sym typeface="Arial"/>
              </a:rPr>
              <a:t> Ideal para imágenes con transparencia y para gráficos de alta calidad.</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JPG (Joint Photographic Experts Group):</a:t>
            </a:r>
            <a:r>
              <a:rPr b="0" i="0" lang="es-MX">
                <a:solidFill>
                  <a:srgbClr val="374151"/>
                </a:solidFill>
                <a:latin typeface="Arial"/>
                <a:ea typeface="Arial"/>
                <a:cs typeface="Arial"/>
                <a:sym typeface="Arial"/>
              </a:rPr>
              <a:t> Ideal para fotografías y otras imágenes con gradientes de color.</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SVG (Scalable Vector Graphics):</a:t>
            </a:r>
            <a:r>
              <a:rPr b="0" i="0" lang="es-MX">
                <a:solidFill>
                  <a:srgbClr val="374151"/>
                </a:solidFill>
                <a:latin typeface="Arial"/>
                <a:ea typeface="Arial"/>
                <a:cs typeface="Arial"/>
                <a:sym typeface="Arial"/>
              </a:rPr>
              <a:t> Un formato basado en XML que permite gráficos vectoriales escalables.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Etiquetas &lt;figure&gt; y &lt;figcaption&gt;: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&lt;figure&gt;:</a:t>
            </a:r>
            <a:r>
              <a:rPr b="0" i="0" lang="es-MX">
                <a:solidFill>
                  <a:srgbClr val="374151"/>
                </a:solidFill>
                <a:latin typeface="Arial"/>
                <a:ea typeface="Arial"/>
                <a:cs typeface="Arial"/>
                <a:sym typeface="Arial"/>
              </a:rPr>
              <a:t> Se utiliza para envolver la imagen y proporcionar un contexto semántico. Es especialmente útil cuando la imagen tiene un significado específico dentro del contenido.</a:t>
            </a:r>
            <a:endParaRPr/>
          </a:p>
          <a:p>
            <a:pPr indent="0" lvl="0" marL="0" rtl="0" algn="l">
              <a:lnSpc>
                <a:spcPct val="100000"/>
              </a:lnSpc>
              <a:spcBef>
                <a:spcPts val="0"/>
              </a:spcBef>
              <a:spcAft>
                <a:spcPts val="0"/>
              </a:spcAft>
              <a:buSzPts val="1100"/>
              <a:buNone/>
            </a:pPr>
            <a:r>
              <a:rPr b="1" i="0" lang="es-MX">
                <a:latin typeface="Arial"/>
                <a:ea typeface="Arial"/>
                <a:cs typeface="Arial"/>
                <a:sym typeface="Arial"/>
              </a:rPr>
              <a:t>&lt;figcaption&gt;:</a:t>
            </a:r>
            <a:r>
              <a:rPr b="0" i="0" lang="es-MX">
                <a:solidFill>
                  <a:srgbClr val="374151"/>
                </a:solidFill>
                <a:latin typeface="Arial"/>
                <a:ea typeface="Arial"/>
                <a:cs typeface="Arial"/>
                <a:sym typeface="Arial"/>
              </a:rPr>
              <a:t> Proporciona una leyenda o descripción detallada de la imagen cuando se usa con </a:t>
            </a:r>
            <a:r>
              <a:rPr lang="es-MX"/>
              <a:t>&lt;figure&gt;</a:t>
            </a:r>
            <a:r>
              <a:rPr b="0" i="0" lang="es-MX">
                <a:solidFill>
                  <a:srgbClr val="374151"/>
                </a:solidFill>
                <a:latin typeface="Arial"/>
                <a:ea typeface="Arial"/>
                <a:cs typeface="Arial"/>
                <a:sym typeface="Arial"/>
              </a:rPr>
              <a:t>. Ayuda a mejorar la accesibilidad y proporciona más información sobre la imagen.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&lt;table&gt;: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Define una tabla en HTML.</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&lt;tr&gt; (table row):</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Define una fila en una tabla.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&lt;td&gt; (table data):</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Define una celda de datos en una fila.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&lt;th&gt; (table header):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Define una celda de encabezado en una fila o columna.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División de una tabla en tres partes: &lt;thead&gt;, &lt;tbody&gt;, y &lt;tfoot&gt;: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&lt;thead&gt; (table head):</a:t>
            </a:r>
            <a:r>
              <a:rPr b="0" i="0" lang="es-MX">
                <a:solidFill>
                  <a:srgbClr val="374151"/>
                </a:solidFill>
                <a:latin typeface="Arial"/>
                <a:ea typeface="Arial"/>
                <a:cs typeface="Arial"/>
                <a:sym typeface="Arial"/>
              </a:rPr>
              <a:t> Contiene el encabezado de la tabla, generalmente las etiquetas &lt;th&gt;.</a:t>
            </a:r>
            <a:endParaRPr/>
          </a:p>
          <a:p>
            <a:pPr indent="0" lvl="0" marL="0" rtl="0" algn="l">
              <a:lnSpc>
                <a:spcPct val="100000"/>
              </a:lnSpc>
              <a:spcBef>
                <a:spcPts val="0"/>
              </a:spcBef>
              <a:spcAft>
                <a:spcPts val="0"/>
              </a:spcAft>
              <a:buSzPts val="1100"/>
              <a:buNone/>
            </a:pPr>
            <a:r>
              <a:rPr b="1" i="0" lang="es-MX">
                <a:latin typeface="Arial"/>
                <a:ea typeface="Arial"/>
                <a:cs typeface="Arial"/>
                <a:sym typeface="Arial"/>
              </a:rPr>
              <a:t>&lt;tbody&gt; (table body):</a:t>
            </a:r>
            <a:r>
              <a:rPr b="0" i="0" lang="es-MX">
                <a:solidFill>
                  <a:srgbClr val="374151"/>
                </a:solidFill>
                <a:latin typeface="Arial"/>
                <a:ea typeface="Arial"/>
                <a:cs typeface="Arial"/>
                <a:sym typeface="Arial"/>
              </a:rPr>
              <a:t> Contiene el cerpo principal de la tabla.</a:t>
            </a:r>
            <a:endParaRPr/>
          </a:p>
          <a:p>
            <a:pPr indent="0" lvl="0" marL="0" rtl="0" algn="l">
              <a:lnSpc>
                <a:spcPct val="100000"/>
              </a:lnSpc>
              <a:spcBef>
                <a:spcPts val="0"/>
              </a:spcBef>
              <a:spcAft>
                <a:spcPts val="0"/>
              </a:spcAft>
              <a:buSzPts val="1100"/>
              <a:buNone/>
            </a:pPr>
            <a:r>
              <a:rPr b="1" i="0" lang="es-MX">
                <a:latin typeface="Arial"/>
                <a:ea typeface="Arial"/>
                <a:cs typeface="Arial"/>
                <a:sym typeface="Arial"/>
              </a:rPr>
              <a:t>&lt;tfoot&gt; (table foot):</a:t>
            </a:r>
            <a:r>
              <a:rPr b="0" i="0" lang="es-MX">
                <a:solidFill>
                  <a:srgbClr val="374151"/>
                </a:solidFill>
                <a:latin typeface="Arial"/>
                <a:ea typeface="Arial"/>
                <a:cs typeface="Arial"/>
                <a:sym typeface="Arial"/>
              </a:rPr>
              <a:t> Contiene el pie de la tabla, como resúmenes o totales.</a:t>
            </a:r>
            <a:br>
              <a:rPr lang="es-MX">
                <a:latin typeface="Arial"/>
                <a:ea typeface="Arial"/>
                <a:cs typeface="Arial"/>
                <a:sym typeface="Arial"/>
              </a:rPr>
            </a:br>
            <a:r>
              <a:rPr b="0" i="0" lang="es-MX">
                <a:solidFill>
                  <a:srgbClr val="374151"/>
                </a:solidFill>
                <a:latin typeface="Arial"/>
                <a:ea typeface="Arial"/>
                <a:cs typeface="Arial"/>
                <a:sym typeface="Arial"/>
              </a:rPr>
              <a:t>stas etiquetas permiten estructurar y organizar datos tabulares de manera efectiva en una página web. El uso de </a:t>
            </a:r>
            <a:r>
              <a:rPr lang="es-MX"/>
              <a:t>&lt;thead&gt;</a:t>
            </a:r>
            <a:r>
              <a:rPr b="0" i="0" lang="es-MX">
                <a:solidFill>
                  <a:srgbClr val="374151"/>
                </a:solidFill>
                <a:latin typeface="Arial"/>
                <a:ea typeface="Arial"/>
                <a:cs typeface="Arial"/>
                <a:sym typeface="Arial"/>
              </a:rPr>
              <a:t>, </a:t>
            </a:r>
            <a:r>
              <a:rPr lang="es-MX"/>
              <a:t>&lt;tbody&gt;</a:t>
            </a:r>
            <a:r>
              <a:rPr b="0" i="0" lang="es-MX">
                <a:solidFill>
                  <a:srgbClr val="374151"/>
                </a:solidFill>
                <a:latin typeface="Arial"/>
                <a:ea typeface="Arial"/>
                <a:cs typeface="Arial"/>
                <a:sym typeface="Arial"/>
              </a:rPr>
              <a:t>, y </a:t>
            </a:r>
            <a:r>
              <a:rPr lang="es-MX"/>
              <a:t>&lt;tfoot&gt;</a:t>
            </a:r>
            <a:r>
              <a:rPr b="0" i="0" lang="es-MX">
                <a:solidFill>
                  <a:srgbClr val="374151"/>
                </a:solidFill>
                <a:latin typeface="Arial"/>
                <a:ea typeface="Arial"/>
                <a:cs typeface="Arial"/>
                <a:sym typeface="Arial"/>
              </a:rPr>
              <a:t> ayuda a mejorar la semántica y accesibilidad de la tabla.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Extensión de celdas (Spanning), atributos colspan y rowspan:</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colspan:</a:t>
            </a:r>
            <a:r>
              <a:rPr b="0" i="0" lang="es-MX">
                <a:solidFill>
                  <a:srgbClr val="374151"/>
                </a:solidFill>
                <a:latin typeface="Arial"/>
                <a:ea typeface="Arial"/>
                <a:cs typeface="Arial"/>
                <a:sym typeface="Arial"/>
              </a:rPr>
              <a:t> Permite que una celda se extienda a través de múltiples columnas.</a:t>
            </a:r>
            <a:endParaRPr/>
          </a:p>
          <a:p>
            <a:pPr indent="0" lvl="0" marL="0" rtl="0" algn="l">
              <a:lnSpc>
                <a:spcPct val="100000"/>
              </a:lnSpc>
              <a:spcBef>
                <a:spcPts val="0"/>
              </a:spcBef>
              <a:spcAft>
                <a:spcPts val="0"/>
              </a:spcAft>
              <a:buSzPts val="1100"/>
              <a:buNone/>
            </a:pPr>
            <a:r>
              <a:rPr b="1" lang="es-MX"/>
              <a:t>rowspan:</a:t>
            </a:r>
            <a:r>
              <a:rPr lang="es-MX"/>
              <a:t> Permite que una celda se extienda a través de múltiples filas.</a:t>
            </a:r>
            <a:r>
              <a:rPr b="0" i="0" lang="es-MX">
                <a:solidFill>
                  <a:srgbClr val="D9D9E3"/>
                </a:solidFill>
                <a:latin typeface="Arial"/>
                <a:ea typeface="Arial"/>
                <a:cs typeface="Arial"/>
                <a:sym typeface="Arial"/>
              </a:rPr>
              <a:t>html</a:t>
            </a:r>
            <a:br>
              <a:rPr lang="es-MX">
                <a:latin typeface="Arial"/>
                <a:ea typeface="Arial"/>
                <a:cs typeface="Arial"/>
                <a:sym typeface="Arial"/>
              </a:rPr>
            </a:b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ormularios en HTML:</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Los formularios en HTML son elementos que permiten a los usuarios interactuar con una página web, enviando información al servidor. Pueden utilizarse para diversos propósitos, como recopilar datos, realizar búsquedas, iniciar sesión, etc.</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 de Formularios:</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Char char="•"/>
            </a:pPr>
            <a:r>
              <a:rPr b="0" i="1" lang="es-MX">
                <a:solidFill>
                  <a:srgbClr val="374151"/>
                </a:solidFill>
                <a:latin typeface="Arial"/>
                <a:ea typeface="Arial"/>
                <a:cs typeface="Arial"/>
                <a:sym typeface="Arial"/>
              </a:rPr>
              <a:t>Completar:</a:t>
            </a:r>
            <a:r>
              <a:rPr b="0" i="0" lang="es-MX">
                <a:solidFill>
                  <a:srgbClr val="374151"/>
                </a:solidFill>
                <a:latin typeface="Arial"/>
                <a:ea typeface="Arial"/>
                <a:cs typeface="Arial"/>
                <a:sym typeface="Arial"/>
              </a:rPr>
              <a:t> Los usuarios pueden completar campos de entrada con datos.</a:t>
            </a:r>
            <a:endParaRPr/>
          </a:p>
          <a:p>
            <a:pPr indent="-285750" lvl="1" marL="742950" rtl="0" algn="l">
              <a:lnSpc>
                <a:spcPct val="100000"/>
              </a:lnSpc>
              <a:spcBef>
                <a:spcPts val="0"/>
              </a:spcBef>
              <a:spcAft>
                <a:spcPts val="0"/>
              </a:spcAft>
              <a:buSzPts val="1100"/>
              <a:buFont typeface="Arial"/>
              <a:buChar char="•"/>
            </a:pPr>
            <a:r>
              <a:rPr b="0" i="1" lang="es-MX">
                <a:solidFill>
                  <a:srgbClr val="374151"/>
                </a:solidFill>
                <a:latin typeface="Arial"/>
                <a:ea typeface="Arial"/>
                <a:cs typeface="Arial"/>
                <a:sym typeface="Arial"/>
              </a:rPr>
              <a:t>Enviar:</a:t>
            </a:r>
            <a:r>
              <a:rPr b="0" i="0" lang="es-MX">
                <a:solidFill>
                  <a:srgbClr val="374151"/>
                </a:solidFill>
                <a:latin typeface="Arial"/>
                <a:ea typeface="Arial"/>
                <a:cs typeface="Arial"/>
                <a:sym typeface="Arial"/>
              </a:rPr>
              <a:t> Al hacer clic en el botón de envío, la información ingresada se envía al servidor.</a:t>
            </a:r>
            <a:endParaRPr/>
          </a:p>
          <a:p>
            <a:pPr indent="-285750" lvl="1" marL="742950" rtl="0" algn="l">
              <a:lnSpc>
                <a:spcPct val="100000"/>
              </a:lnSpc>
              <a:spcBef>
                <a:spcPts val="0"/>
              </a:spcBef>
              <a:spcAft>
                <a:spcPts val="0"/>
              </a:spcAft>
              <a:buSzPts val="1100"/>
              <a:buFont typeface="Arial"/>
              <a:buChar char="•"/>
            </a:pPr>
            <a:r>
              <a:rPr b="0" i="1" lang="es-MX">
                <a:solidFill>
                  <a:srgbClr val="374151"/>
                </a:solidFill>
                <a:latin typeface="Arial"/>
                <a:ea typeface="Arial"/>
                <a:cs typeface="Arial"/>
                <a:sym typeface="Arial"/>
              </a:rPr>
              <a:t>Obtener:</a:t>
            </a:r>
            <a:r>
              <a:rPr b="0" i="0" lang="es-MX">
                <a:solidFill>
                  <a:srgbClr val="374151"/>
                </a:solidFill>
                <a:latin typeface="Arial"/>
                <a:ea typeface="Arial"/>
                <a:cs typeface="Arial"/>
                <a:sym typeface="Arial"/>
              </a:rPr>
              <a:t> Los formularios permiten obtener información del usuario de manera estructurada.</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Etiqueta &lt;form&gt; y Atributos action y method:</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La etiqueta &lt;form&gt; define el formulario.</a:t>
            </a:r>
            <a:endParaRPr/>
          </a:p>
          <a:p>
            <a:pPr indent="-285750" lvl="1" marL="74295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action: Especifica la URL a la que se enviarán los datos.</a:t>
            </a:r>
            <a:endParaRPr/>
          </a:p>
          <a:p>
            <a:pPr indent="-285750" lvl="1" marL="74295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method: Indica el método HTTP a utilizar, generalmente "GET" o "POST".</a:t>
            </a:r>
            <a:endParaRPr/>
          </a:p>
          <a:p>
            <a:pPr indent="0" lvl="0" marL="0" rtl="0" algn="l">
              <a:lnSpc>
                <a:spcPct val="100000"/>
              </a:lnSpc>
              <a:spcBef>
                <a:spcPts val="0"/>
              </a:spcBef>
              <a:spcAft>
                <a:spcPts val="0"/>
              </a:spcAft>
              <a:buSzPts val="1100"/>
              <a:buNone/>
            </a:pPr>
            <a:br>
              <a:rPr lang="es-MX">
                <a:latin typeface="Arial"/>
                <a:ea typeface="Arial"/>
                <a:cs typeface="Arial"/>
                <a:sym typeface="Arial"/>
              </a:rPr>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Modalidad de Ingreso de Texto:</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Una línea: &lt;input type="text"&gt;.</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Etiqueta &lt;input&gt; y Atributos type, name, value y maxlength:</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type: Especifica el tipo de entrada (texto, contraseña, checkbox, etc.).</a:t>
            </a:r>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name: Identificador del campo que se enviará al servidor.</a:t>
            </a:r>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value: Valor predeterminado para el campo.</a:t>
            </a:r>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maxlength: Limita el número máximo de caracteres.</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Validación de Formularios: Atributo required y Tipos email y url:</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required: Hace que un campo sea obligatorio.</a:t>
            </a:r>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type="email": Valida si el campo tiene un formato de dirección de correo electrónico.</a:t>
            </a:r>
            <a:endParaRPr/>
          </a:p>
          <a:p>
            <a:pPr indent="0" lvl="0" marL="0" rtl="0" algn="l">
              <a:lnSpc>
                <a:spcPct val="100000"/>
              </a:lnSpc>
              <a:spcBef>
                <a:spcPts val="0"/>
              </a:spcBef>
              <a:spcAft>
                <a:spcPts val="0"/>
              </a:spcAft>
              <a:buSzPts val="1100"/>
              <a:buNone/>
            </a:pPr>
            <a:br>
              <a:rPr lang="es-MX">
                <a:latin typeface="Arial"/>
                <a:ea typeface="Arial"/>
                <a:cs typeface="Arial"/>
                <a:sym typeface="Arial"/>
              </a:rPr>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374151"/>
              </a:buClr>
              <a:buSzPts val="1100"/>
              <a:buFont typeface="Arial"/>
              <a:buAutoNum type="arabicPeriod" startAt="2"/>
            </a:pPr>
            <a:r>
              <a:rPr b="0" i="0" lang="es-MX" sz="1100" u="none" cap="none" strike="noStrike">
                <a:solidFill>
                  <a:srgbClr val="374151"/>
                </a:solidFill>
                <a:latin typeface="Arial"/>
                <a:ea typeface="Arial"/>
                <a:cs typeface="Arial"/>
                <a:sym typeface="Arial"/>
              </a:rPr>
              <a:t>Ocupan todo el ancho disponible en su contenedor principal.</a:t>
            </a:r>
            <a:endParaRPr/>
          </a:p>
          <a:p>
            <a:pPr indent="-69850" lvl="0" marL="0" marR="0" rtl="0" algn="l">
              <a:lnSpc>
                <a:spcPct val="100000"/>
              </a:lnSpc>
              <a:spcBef>
                <a:spcPts val="0"/>
              </a:spcBef>
              <a:spcAft>
                <a:spcPts val="0"/>
              </a:spcAft>
              <a:buClr>
                <a:srgbClr val="374151"/>
              </a:buClr>
              <a:buSzPts val="1100"/>
              <a:buFont typeface="Arial"/>
              <a:buAutoNum type="arabicPeriod" startAt="2"/>
            </a:pPr>
            <a:r>
              <a:rPr b="0" i="0" lang="es-MX" sz="1100" u="none" cap="none" strike="noStrike">
                <a:solidFill>
                  <a:srgbClr val="374151"/>
                </a:solidFill>
                <a:latin typeface="Arial"/>
                <a:ea typeface="Arial"/>
                <a:cs typeface="Arial"/>
                <a:sym typeface="Arial"/>
              </a:rPr>
              <a:t>Comienzan en una nueva línea y terminan en una nueva línea.</a:t>
            </a:r>
            <a:endParaRPr/>
          </a:p>
          <a:p>
            <a:pPr indent="-69850" lvl="0" marL="0" marR="0" rtl="0" algn="l">
              <a:lnSpc>
                <a:spcPct val="100000"/>
              </a:lnSpc>
              <a:spcBef>
                <a:spcPts val="0"/>
              </a:spcBef>
              <a:spcAft>
                <a:spcPts val="0"/>
              </a:spcAft>
              <a:buClr>
                <a:srgbClr val="374151"/>
              </a:buClr>
              <a:buSzPts val="1100"/>
              <a:buFont typeface="Arial"/>
              <a:buAutoNum type="arabicPeriod" startAt="3"/>
            </a:pPr>
            <a:r>
              <a:rPr b="0" i="0" lang="es-MX" sz="1100" u="none" cap="none" strike="noStrike">
                <a:solidFill>
                  <a:srgbClr val="374151"/>
                </a:solidFill>
                <a:latin typeface="Arial"/>
                <a:ea typeface="Arial"/>
                <a:cs typeface="Arial"/>
                <a:sym typeface="Arial"/>
              </a:rPr>
              <a:t>Permiten definir dimensiones como ancho, alto, márgenes y relleno.</a:t>
            </a:r>
            <a:endParaRPr/>
          </a:p>
          <a:p>
            <a:pPr indent="-69850" lvl="0" marL="0" marR="0" rtl="0" algn="l">
              <a:lnSpc>
                <a:spcPct val="100000"/>
              </a:lnSpc>
              <a:spcBef>
                <a:spcPts val="0"/>
              </a:spcBef>
              <a:spcAft>
                <a:spcPts val="0"/>
              </a:spcAft>
              <a:buClr>
                <a:srgbClr val="374151"/>
              </a:buClr>
              <a:buSzPts val="1100"/>
              <a:buFont typeface="Arial"/>
              <a:buAutoNum type="arabicPeriod" startAt="3"/>
            </a:pPr>
            <a:r>
              <a:rPr b="0" i="0" lang="es-MX" sz="1100" u="none" cap="none" strike="noStrike">
                <a:solidFill>
                  <a:srgbClr val="374151"/>
                </a:solidFill>
                <a:latin typeface="Arial"/>
                <a:ea typeface="Arial"/>
                <a:cs typeface="Arial"/>
                <a:sym typeface="Arial"/>
              </a:rPr>
              <a:t>Ejemplos comunes incluyen </a:t>
            </a:r>
            <a:r>
              <a:rPr b="1" i="0" lang="es-MX" sz="1100" u="none" cap="none" strike="noStrike">
                <a:solidFill>
                  <a:srgbClr val="374151"/>
                </a:solidFill>
                <a:latin typeface="Arial"/>
                <a:ea typeface="Arial"/>
                <a:cs typeface="Arial"/>
                <a:sym typeface="Arial"/>
              </a:rPr>
              <a:t>&lt;div&gt;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&lt;p&gt;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&lt;h1&gt;</a:t>
            </a:r>
            <a:r>
              <a:rPr b="0" i="0" lang="es-MX" sz="1100" u="none" cap="none" strike="noStrike">
                <a:solidFill>
                  <a:srgbClr val="374151"/>
                </a:solidFill>
                <a:latin typeface="Arial"/>
                <a:ea typeface="Arial"/>
                <a:cs typeface="Arial"/>
                <a:sym typeface="Arial"/>
              </a:rPr>
              <a:t> a </a:t>
            </a:r>
            <a:r>
              <a:rPr b="1" i="0" lang="es-MX" sz="1100" u="none" cap="none" strike="noStrike">
                <a:solidFill>
                  <a:srgbClr val="374151"/>
                </a:solidFill>
                <a:latin typeface="Arial"/>
                <a:ea typeface="Arial"/>
                <a:cs typeface="Arial"/>
                <a:sym typeface="Arial"/>
              </a:rPr>
              <a:t>&lt;h6&gt;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&lt;ul&gt;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&lt;ol&gt;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&lt;li&gt;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&lt;table&gt;</a:t>
            </a:r>
            <a:r>
              <a:rPr b="0" i="0" lang="es-MX" sz="1100" u="none" cap="none" strike="noStrike">
                <a:solidFill>
                  <a:srgbClr val="374151"/>
                </a:solidFill>
                <a:latin typeface="Arial"/>
                <a:ea typeface="Arial"/>
                <a:cs typeface="Arial"/>
                <a:sym typeface="Arial"/>
              </a:rPr>
              <a:t>, etc.</a:t>
            </a:r>
            <a:endParaRPr b="0" i="0" sz="1600" u="none" cap="none" strike="noStrike">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br>
              <a:rPr lang="es-MX">
                <a:latin typeface="Arial"/>
                <a:ea typeface="Arial"/>
                <a:cs typeface="Arial"/>
                <a:sym typeface="Arial"/>
              </a:rPr>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69850" lvl="0" marL="0" marR="0" rtl="0" algn="l">
              <a:lnSpc>
                <a:spcPct val="100000"/>
              </a:lnSpc>
              <a:spcBef>
                <a:spcPts val="0"/>
              </a:spcBef>
              <a:spcAft>
                <a:spcPts val="0"/>
              </a:spcAft>
              <a:buClr>
                <a:srgbClr val="374151"/>
              </a:buClr>
              <a:buSzPts val="1100"/>
              <a:buFont typeface="Arial"/>
              <a:buAutoNum type="arabicPeriod"/>
            </a:pPr>
            <a:r>
              <a:rPr b="0" i="0" lang="es-MX" sz="1100" u="none" cap="none" strike="noStrike">
                <a:solidFill>
                  <a:srgbClr val="374151"/>
                </a:solidFill>
                <a:latin typeface="Arial"/>
                <a:ea typeface="Arial"/>
                <a:cs typeface="Arial"/>
                <a:sym typeface="Arial"/>
              </a:rPr>
              <a:t>Ocupan solo el ancho necesario y no inician en una nueva línea ni terminan en una nueva línea.</a:t>
            </a:r>
            <a:endParaRPr/>
          </a:p>
          <a:p>
            <a:pPr indent="-69850" lvl="0" marL="0" marR="0" rtl="0" algn="l">
              <a:lnSpc>
                <a:spcPct val="100000"/>
              </a:lnSpc>
              <a:spcBef>
                <a:spcPts val="0"/>
              </a:spcBef>
              <a:spcAft>
                <a:spcPts val="0"/>
              </a:spcAft>
              <a:buClr>
                <a:srgbClr val="374151"/>
              </a:buClr>
              <a:buSzPts val="1100"/>
              <a:buFont typeface="Arial"/>
              <a:buAutoNum type="arabicPeriod"/>
            </a:pPr>
            <a:r>
              <a:rPr b="0" i="0" lang="es-MX" sz="1100" u="none" cap="none" strike="noStrike">
                <a:solidFill>
                  <a:srgbClr val="374151"/>
                </a:solidFill>
                <a:latin typeface="Arial"/>
                <a:ea typeface="Arial"/>
                <a:cs typeface="Arial"/>
                <a:sym typeface="Arial"/>
              </a:rPr>
              <a:t>No permiten definir dimensiones como ancho, alto, márgenes y relleno (aunque algunas propiedades se pueden aplicar, como el espaciado horizontal y vertical).</a:t>
            </a:r>
            <a:endParaRPr/>
          </a:p>
          <a:p>
            <a:pPr indent="-69850" lvl="0" marL="0" marR="0" rtl="0" algn="l">
              <a:lnSpc>
                <a:spcPct val="100000"/>
              </a:lnSpc>
              <a:spcBef>
                <a:spcPts val="0"/>
              </a:spcBef>
              <a:spcAft>
                <a:spcPts val="0"/>
              </a:spcAft>
              <a:buClr>
                <a:srgbClr val="374151"/>
              </a:buClr>
              <a:buSzPts val="1100"/>
              <a:buFont typeface="Arial"/>
              <a:buAutoNum type="arabicPeriod"/>
            </a:pPr>
            <a:r>
              <a:rPr b="0" i="0" lang="es-MX" sz="1100" u="none" cap="none" strike="noStrike">
                <a:solidFill>
                  <a:srgbClr val="374151"/>
                </a:solidFill>
                <a:latin typeface="Arial"/>
                <a:ea typeface="Arial"/>
                <a:cs typeface="Arial"/>
                <a:sym typeface="Arial"/>
              </a:rPr>
              <a:t>Ejemplos comunes incluyen </a:t>
            </a:r>
            <a:r>
              <a:rPr b="1" i="0" lang="es-MX" sz="1100" u="none" cap="none" strike="noStrike">
                <a:solidFill>
                  <a:srgbClr val="374151"/>
                </a:solidFill>
                <a:latin typeface="Arial"/>
                <a:ea typeface="Arial"/>
                <a:cs typeface="Arial"/>
                <a:sym typeface="Arial"/>
              </a:rPr>
              <a:t>&lt;span&gt;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&lt;a&gt;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&lt;strong&gt;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&lt;em&gt;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&lt;img&gt;</a:t>
            </a:r>
            <a:r>
              <a:rPr b="0" i="0" lang="es-MX" sz="1100" u="none" cap="none" strike="noStrike">
                <a:solidFill>
                  <a:srgbClr val="374151"/>
                </a:solidFill>
                <a:latin typeface="Arial"/>
                <a:ea typeface="Arial"/>
                <a:cs typeface="Arial"/>
                <a:sym typeface="Arial"/>
              </a:rPr>
              <a:t>, </a:t>
            </a:r>
            <a:r>
              <a:rPr b="1" i="0" lang="es-MX" sz="1100" u="none" cap="none" strike="noStrike">
                <a:solidFill>
                  <a:srgbClr val="374151"/>
                </a:solidFill>
                <a:latin typeface="Arial"/>
                <a:ea typeface="Arial"/>
                <a:cs typeface="Arial"/>
                <a:sym typeface="Arial"/>
              </a:rPr>
              <a:t>&lt;br&gt;</a:t>
            </a:r>
            <a:r>
              <a:rPr b="0" i="0" lang="es-MX" sz="1100" u="none" cap="none" strike="noStrike">
                <a:solidFill>
                  <a:srgbClr val="374151"/>
                </a:solidFill>
                <a:latin typeface="Arial"/>
                <a:ea typeface="Arial"/>
                <a:cs typeface="Arial"/>
                <a:sym typeface="Arial"/>
              </a:rPr>
              <a:t>, etc.</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21c171d26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3521c171d26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MX"/>
              <a:t>Lo que todos sabemos o usamos son los archivos txt, entonces tomemos como partido esos archivos para diferenciarlos de los html.</a:t>
            </a:r>
            <a:endParaRPr/>
          </a:p>
          <a:p>
            <a:pPr indent="0" lvl="0" marL="0" rtl="0" algn="l">
              <a:lnSpc>
                <a:spcPct val="100000"/>
              </a:lnSpc>
              <a:spcBef>
                <a:spcPts val="0"/>
              </a:spcBef>
              <a:spcAft>
                <a:spcPts val="0"/>
              </a:spcAft>
              <a:buSzPts val="1100"/>
              <a:buNone/>
            </a:pPr>
            <a:r>
              <a:rPr lang="es-MX"/>
              <a:t>Los archivos txt </a:t>
            </a:r>
            <a:r>
              <a:rPr b="0" i="0" lang="es-MX">
                <a:solidFill>
                  <a:srgbClr val="374151"/>
                </a:solidFill>
                <a:latin typeface="Arial"/>
                <a:ea typeface="Arial"/>
                <a:cs typeface="Arial"/>
                <a:sym typeface="Arial"/>
              </a:rPr>
              <a:t>Puede abrirse y leerse con cualquier editor de texto simple, pero carece de formato y elementos visuales.Pero los archivos HTML tiene formato de estructura jerárquica basada en </a:t>
            </a:r>
            <a:r>
              <a:rPr b="0" i="0" lang="es-MX" u="sng">
                <a:solidFill>
                  <a:srgbClr val="374151"/>
                </a:solidFill>
                <a:latin typeface="Arial"/>
                <a:ea typeface="Arial"/>
                <a:cs typeface="Arial"/>
                <a:sym typeface="Arial"/>
              </a:rPr>
              <a:t>etiquetas</a:t>
            </a:r>
            <a:r>
              <a:rPr b="0" i="0" lang="es-MX">
                <a:solidFill>
                  <a:srgbClr val="374151"/>
                </a:solidFill>
                <a:latin typeface="Arial"/>
                <a:ea typeface="Arial"/>
                <a:cs typeface="Arial"/>
                <a:sym typeface="Arial"/>
              </a:rPr>
              <a:t> que nos permite  ejemplo como vemos la etiqueta </a:t>
            </a:r>
            <a:r>
              <a:rPr lang="es-MX"/>
              <a:t>&lt;a&gt;</a:t>
            </a:r>
            <a:r>
              <a:rPr b="0" i="0" lang="es-MX">
                <a:solidFill>
                  <a:srgbClr val="374151"/>
                </a:solidFill>
                <a:latin typeface="Arial"/>
                <a:ea typeface="Arial"/>
                <a:cs typeface="Arial"/>
                <a:sym typeface="Arial"/>
              </a:rPr>
              <a:t> para enlaces o img para imágenes y por consiguiente Los navegadores web interpretan estas etiquetas y renderizan archivos HTML para que los usuarios puedan ver páginas web con formato, imágenes, enlaces, etc. </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Seguramente te Preguntaras como se hacen las paginas web como Facebook, Instagram, youtube.</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Acá aparece inicialmente nuestro querido HTML, pero que será eso?</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Su significado es lenguaje de marcado de hipertexto,</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Y proporciona una estructura básica  de una pagina web.</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Pero como es esa estructura?</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Se compone en etiquetas que nos permite describir el contenido de la pagina.</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Tenemos etiquetas para imágenes, enlaces, titulo.</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extensión de este fucking archivo es html, recordar tenemos extensión txt que es de texto.</a:t>
            </a:r>
            <a:endParaRPr/>
          </a:p>
          <a:p>
            <a:pPr indent="0" lvl="0" marL="0" marR="0" rtl="0" algn="l">
              <a:lnSpc>
                <a:spcPct val="100000"/>
              </a:lnSpc>
              <a:spcBef>
                <a:spcPts val="0"/>
              </a:spcBef>
              <a:spcAft>
                <a:spcPts val="0"/>
              </a:spcAft>
              <a:buClr>
                <a:srgbClr val="000000"/>
              </a:buClr>
              <a:buSzPts val="1100"/>
              <a:buFont typeface="Arial"/>
              <a:buNone/>
            </a:pPr>
            <a:r>
              <a:rPr b="0" i="0" lang="es-MX">
                <a:solidFill>
                  <a:srgbClr val="374151"/>
                </a:solidFill>
                <a:latin typeface="Arial"/>
                <a:ea typeface="Arial"/>
                <a:cs typeface="Arial"/>
                <a:sym typeface="Arial"/>
              </a:rPr>
              <a:t>Pero la diferencia es que Los navegadores web interpretan estas etiquetas y renderizan archivos HTML para  que el yuscu y ustedes puedan ver páginas web con formato, imágenes, enlaces, etc. </a:t>
            </a:r>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&lt;div&gt; en HTML es una etiqueta de bloque que se utiliza como un contenedor genérico para agrupar otros elementos y aplicar estilos o manipulaciones estructurales. La etiqueta &lt;div&gt; no tiene un significado semántico propio; su propósito principal es organizar y estructurar el contenido de la página.</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Características clave del &lt;div&gt;: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Contenedor Genérico:</a:t>
            </a:r>
            <a:r>
              <a:rPr b="0" i="0" lang="es-MX">
                <a:solidFill>
                  <a:srgbClr val="374151"/>
                </a:solidFill>
                <a:latin typeface="Arial"/>
                <a:ea typeface="Arial"/>
                <a:cs typeface="Arial"/>
                <a:sym typeface="Arial"/>
              </a:rPr>
              <a:t> &lt;div&gt; es una etiqueta de contenedor genérica sin un significado específico. Se utiliza para dividir el contenido de la página en secciones lógicas y facilita la aplicación de estilos y scripts.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Elemento de Bloque:</a:t>
            </a:r>
            <a:r>
              <a:rPr b="0" i="0" lang="es-MX">
                <a:solidFill>
                  <a:srgbClr val="374151"/>
                </a:solidFill>
                <a:latin typeface="Arial"/>
                <a:ea typeface="Arial"/>
                <a:cs typeface="Arial"/>
                <a:sym typeface="Arial"/>
              </a:rPr>
              <a:t> &lt;div&gt; es un elemento de bloque, lo que significa que ocupa todo el ancho disponible en su contenedor y comienza y termina en una nueva línea.</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Uso de Clases e Identificadores:</a:t>
            </a:r>
            <a:r>
              <a:rPr b="0" i="0" lang="es-MX">
                <a:solidFill>
                  <a:srgbClr val="374151"/>
                </a:solidFill>
                <a:latin typeface="Arial"/>
                <a:ea typeface="Arial"/>
                <a:cs typeface="Arial"/>
                <a:sym typeface="Arial"/>
              </a:rPr>
              <a:t> Puedes asignar clases (class) o identificadores (id) al &lt;div&gt; para seleccionarlo con CSS o JavaScript y aplicar estilos específicos o manipulaciones dinámicas.</a:t>
            </a:r>
            <a:endParaRPr/>
          </a:p>
          <a:p>
            <a:pPr indent="0" lvl="0" marL="0" rtl="0" algn="l">
              <a:lnSpc>
                <a:spcPct val="100000"/>
              </a:lnSpc>
              <a:spcBef>
                <a:spcPts val="0"/>
              </a:spcBef>
              <a:spcAft>
                <a:spcPts val="0"/>
              </a:spcAft>
              <a:buSzPts val="1100"/>
              <a:buNone/>
            </a:pPr>
            <a:br>
              <a:rPr lang="es-MX">
                <a:latin typeface="Arial"/>
                <a:ea typeface="Arial"/>
                <a:cs typeface="Arial"/>
                <a:sym typeface="Arial"/>
              </a:rPr>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CSS (Cascading Style Sheets) es un lenguaje de estilo utilizado para describir la presentación y el formato de un documento HTML (o XML). Su función principal es separar la estructura de una página web (definida en HTML) de su estilo y diseño. CSS permite aplicar reglas de estilo a elementos HTML, lo que facilita la creación de páginas web atractivas y consistentes.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Estilo y Diseño:</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CSS se utiliza para definir cómo se ve un documento HTML. Puedes controlar el color, la fuente, el tamaño, el espaciado y otros aspectos visuales de los elementos HTML.</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Separación de Contenido y Presentación:</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CSS promueve la separación de la estructura (HTML) y la presentación (CSS) en una página web. Esto mejora la mantenibilidad del código y facilita los cambios en el diseño sin afectar la estructura del contenido.</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Consistencia y Reutilización:</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Permite establecer reglas de estilo que se aplican de manera consistente a varios elementos o páginas, lo que facilita la creación de sitios web cohesivos y la reutilización de estilos.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Facilita la Adaptabilidad a Diferentes Dispositivos:</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Con CSS, puedes aplicar estilos específicos para diferentes dispositivos y tamaños de pantalla, lo que mejora la experiencia del usuario en dispositivos móviles, tabletas y pantallas más grandes.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0" i="0" lang="es-MX" sz="1100">
                <a:solidFill>
                  <a:srgbClr val="374151"/>
                </a:solidFill>
                <a:latin typeface="Arial"/>
                <a:ea typeface="Arial"/>
                <a:cs typeface="Arial"/>
                <a:sym typeface="Arial"/>
              </a:rPr>
              <a:t>Puedes seleccionar elementos por su etiqueta, clase, ID u otros atributos.</a:t>
            </a:r>
            <a:endParaRPr/>
          </a:p>
          <a:p>
            <a:pPr indent="0" lvl="0" marL="158750" rtl="0" algn="l">
              <a:lnSpc>
                <a:spcPct val="100000"/>
              </a:lnSpc>
              <a:spcBef>
                <a:spcPts val="0"/>
              </a:spcBef>
              <a:spcAft>
                <a:spcPts val="0"/>
              </a:spcAft>
              <a:buSzPts val="1100"/>
              <a:buFont typeface="Arial"/>
              <a:buNone/>
            </a:pPr>
            <a:r>
              <a:rPr b="0" i="0" lang="es-MX" sz="1100">
                <a:solidFill>
                  <a:srgbClr val="374151"/>
                </a:solidFill>
                <a:latin typeface="Arial"/>
                <a:ea typeface="Arial"/>
                <a:cs typeface="Arial"/>
                <a:sym typeface="Arial"/>
              </a:rPr>
              <a:t>Acá primero seleccionamos la etiqueta h1  y en este seleccionamos por su clase, después veremos en profundidas este los distintos tipos de selectores</a:t>
            </a:r>
            <a:endParaRPr b="0" i="0">
              <a:solidFill>
                <a:srgbClr val="37415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0" i="0" lang="es-MX" sz="1100">
                <a:solidFill>
                  <a:srgbClr val="374151"/>
                </a:solidFill>
                <a:latin typeface="Arial"/>
                <a:ea typeface="Arial"/>
                <a:cs typeface="Arial"/>
                <a:sym typeface="Arial"/>
              </a:rPr>
              <a:t>Las propiedades son atributos visuales como color, tamaño de fuente, margen, etc.</a:t>
            </a:r>
            <a:endParaRPr b="0" i="0">
              <a:solidFill>
                <a:srgbClr val="37415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s-MX" sz="1100">
                <a:solidFill>
                  <a:srgbClr val="374151"/>
                </a:solidFill>
                <a:latin typeface="Arial"/>
                <a:ea typeface="Arial"/>
                <a:cs typeface="Arial"/>
                <a:sym typeface="Arial"/>
              </a:rPr>
              <a:t>Las reglas CSS pueden aplicarse en cascada, lo que significa que las reglas más específicas tienen prioridad sobre las más generales. </a:t>
            </a:r>
            <a:endParaRPr/>
          </a:p>
          <a:p>
            <a:pPr indent="0" lvl="0" marL="158750" rtl="0" algn="l">
              <a:lnSpc>
                <a:spcPct val="100000"/>
              </a:lnSpc>
              <a:spcBef>
                <a:spcPts val="0"/>
              </a:spcBef>
              <a:spcAft>
                <a:spcPts val="0"/>
              </a:spcAft>
              <a:buSzPts val="1100"/>
              <a:buFont typeface="Arial"/>
              <a:buNone/>
            </a:pPr>
            <a:r>
              <a:rPr b="0" i="0" lang="es-MX" sz="1100">
                <a:solidFill>
                  <a:srgbClr val="374151"/>
                </a:solidFill>
                <a:latin typeface="Arial"/>
                <a:ea typeface="Arial"/>
                <a:cs typeface="Arial"/>
                <a:sym typeface="Arial"/>
              </a:rPr>
              <a:t>Además, CSS permite la herencia, donde los estilos se aplican automáticamente a los elementos secundarios de un elemento.</a:t>
            </a:r>
            <a:endParaRPr b="0" i="0">
              <a:solidFill>
                <a:srgbClr val="37415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MX"/>
              <a:t>Lo que todos sabemos o usamos son los archivos txt, entonces tomemos como partido esos archivos para diferenciarlos de los html.</a:t>
            </a:r>
            <a:endParaRPr/>
          </a:p>
          <a:p>
            <a:pPr indent="0" lvl="0" marL="0" rtl="0" algn="l">
              <a:lnSpc>
                <a:spcPct val="100000"/>
              </a:lnSpc>
              <a:spcBef>
                <a:spcPts val="0"/>
              </a:spcBef>
              <a:spcAft>
                <a:spcPts val="0"/>
              </a:spcAft>
              <a:buSzPts val="1100"/>
              <a:buNone/>
            </a:pPr>
            <a:r>
              <a:rPr lang="es-MX"/>
              <a:t>Los archivos txt </a:t>
            </a:r>
            <a:r>
              <a:rPr b="0" i="0" lang="es-MX">
                <a:solidFill>
                  <a:srgbClr val="374151"/>
                </a:solidFill>
                <a:latin typeface="Arial"/>
                <a:ea typeface="Arial"/>
                <a:cs typeface="Arial"/>
                <a:sym typeface="Arial"/>
              </a:rPr>
              <a:t>Puede abrirse y leerse con cualquier editor de texto simple, pero carece de formato y elementos visuales.Pero los archivos HTML tiene formato de estructura jerárquica basada en </a:t>
            </a:r>
            <a:r>
              <a:rPr b="0" i="0" lang="es-MX" u="sng">
                <a:solidFill>
                  <a:srgbClr val="374151"/>
                </a:solidFill>
                <a:latin typeface="Arial"/>
                <a:ea typeface="Arial"/>
                <a:cs typeface="Arial"/>
                <a:sym typeface="Arial"/>
              </a:rPr>
              <a:t>etiquetas</a:t>
            </a:r>
            <a:r>
              <a:rPr b="0" i="0" lang="es-MX">
                <a:solidFill>
                  <a:srgbClr val="374151"/>
                </a:solidFill>
                <a:latin typeface="Arial"/>
                <a:ea typeface="Arial"/>
                <a:cs typeface="Arial"/>
                <a:sym typeface="Arial"/>
              </a:rPr>
              <a:t> que nos permite  ejemplo como vemos la etiqueta </a:t>
            </a:r>
            <a:r>
              <a:rPr lang="es-MX"/>
              <a:t>&lt;a&gt;</a:t>
            </a:r>
            <a:r>
              <a:rPr b="0" i="0" lang="es-MX">
                <a:solidFill>
                  <a:srgbClr val="374151"/>
                </a:solidFill>
                <a:latin typeface="Arial"/>
                <a:ea typeface="Arial"/>
                <a:cs typeface="Arial"/>
                <a:sym typeface="Arial"/>
              </a:rPr>
              <a:t> para enlaces o img para imágenes y por consiguiente Los navegadores web interpretan estas etiquetas y renderizan archivos HTML para que los usuarios puedan ver páginas web con formato, imágenes, enlaces, etc. </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Seguramente te Preguntaras como se hacen las paginas web como Facebook, Instagram, youtube.</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Acá aparece inicialmente nuestro querido HTML, pero que será eso?</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Su significado es lenguaje de marcado de hipertexto,</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Y proporciona una estructura básica  de una pagina web.</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Pero como es esa estructura?</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Se compone en etiquetas que nos permite describir el contenido de la pagina.</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Tenemos etiquetas para imágenes, enlaces, titulo.</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extensión de este fucking archivo es html, recordar tenemos extensión txt que es de texto.</a:t>
            </a:r>
            <a:endParaRPr/>
          </a:p>
          <a:p>
            <a:pPr indent="0" lvl="0" marL="0" marR="0" rtl="0" algn="l">
              <a:lnSpc>
                <a:spcPct val="100000"/>
              </a:lnSpc>
              <a:spcBef>
                <a:spcPts val="0"/>
              </a:spcBef>
              <a:spcAft>
                <a:spcPts val="0"/>
              </a:spcAft>
              <a:buClr>
                <a:srgbClr val="000000"/>
              </a:buClr>
              <a:buSzPts val="1100"/>
              <a:buFont typeface="Arial"/>
              <a:buNone/>
            </a:pPr>
            <a:r>
              <a:rPr b="0" i="0" lang="es-MX">
                <a:solidFill>
                  <a:srgbClr val="374151"/>
                </a:solidFill>
                <a:latin typeface="Arial"/>
                <a:ea typeface="Arial"/>
                <a:cs typeface="Arial"/>
                <a:sym typeface="Arial"/>
              </a:rPr>
              <a:t>Pero la diferencia es que Los navegadores web interpretan estas etiquetas y renderizan archivos HTML para  que el yuscu y ustedes puedan ver páginas web con formato, imágenes, enlaces, etc. </a:t>
            </a:r>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s-MX">
                <a:solidFill>
                  <a:srgbClr val="374151"/>
                </a:solidFill>
                <a:latin typeface="Arial"/>
                <a:ea typeface="Arial"/>
                <a:cs typeface="Arial"/>
                <a:sym typeface="Arial"/>
              </a:rPr>
              <a:t>El modelo de caja en CSS describe cómo se representan visualmente los elementos en una página web. Cada elemento HTML es considerado como una "caja" que tiene dimensiones, bordes, márgenes, y relleno. Como vemos en este ejemplo  hay una pagina web donde vemos que todo esta conformado por cajas.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Estas cajas a su ves tienen componentes como:</a:t>
            </a:r>
            <a:endParaRPr/>
          </a:p>
          <a:p>
            <a:pPr indent="-298450" lvl="0" marL="457200" rtl="0" algn="l">
              <a:lnSpc>
                <a:spcPct val="100000"/>
              </a:lnSpc>
              <a:spcBef>
                <a:spcPts val="0"/>
              </a:spcBef>
              <a:spcAft>
                <a:spcPts val="0"/>
              </a:spcAft>
              <a:buSzPts val="1100"/>
              <a:buChar char="●"/>
            </a:pPr>
            <a:r>
              <a:rPr b="1" i="0" lang="es-MX" sz="1100">
                <a:solidFill>
                  <a:srgbClr val="374151"/>
                </a:solidFill>
                <a:latin typeface="Arial"/>
                <a:ea typeface="Arial"/>
                <a:cs typeface="Arial"/>
                <a:sym typeface="Arial"/>
              </a:rPr>
              <a:t>Contenido (Content):</a:t>
            </a:r>
            <a:endParaRPr/>
          </a:p>
          <a:p>
            <a:pPr indent="-228600" lvl="0" marL="457200" rtl="0" algn="l">
              <a:lnSpc>
                <a:spcPct val="100000"/>
              </a:lnSpc>
              <a:spcBef>
                <a:spcPts val="0"/>
              </a:spcBef>
              <a:spcAft>
                <a:spcPts val="0"/>
              </a:spcAft>
              <a:buSzPts val="1100"/>
              <a:buNone/>
            </a:pPr>
            <a:r>
              <a:t/>
            </a:r>
            <a:endParaRPr b="1"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 el área donde se muestra el contenido real del elemento, como texto, imágenes, etc. Su tamaño está determinado por las propiedades width y height.</a:t>
            </a:r>
            <a:endParaRPr/>
          </a:p>
          <a:p>
            <a:pPr indent="-298450" lvl="0" marL="457200" rtl="0" algn="l">
              <a:lnSpc>
                <a:spcPct val="100000"/>
              </a:lnSpc>
              <a:spcBef>
                <a:spcPts val="0"/>
              </a:spcBef>
              <a:spcAft>
                <a:spcPts val="0"/>
              </a:spcAft>
              <a:buSzPts val="1100"/>
              <a:buChar char="●"/>
            </a:pPr>
            <a:r>
              <a:rPr b="1" i="0" lang="es-MX" sz="1100">
                <a:solidFill>
                  <a:srgbClr val="374151"/>
                </a:solidFill>
                <a:latin typeface="Arial"/>
                <a:ea typeface="Arial"/>
                <a:cs typeface="Arial"/>
                <a:sym typeface="Arial"/>
              </a:rPr>
              <a:t>Relleno (Padding):</a:t>
            </a:r>
            <a:endParaRPr/>
          </a:p>
          <a:p>
            <a:pPr indent="-228600" lvl="0" marL="457200" rtl="0" algn="l">
              <a:lnSpc>
                <a:spcPct val="100000"/>
              </a:lnSpc>
              <a:spcBef>
                <a:spcPts val="0"/>
              </a:spcBef>
              <a:spcAft>
                <a:spcPts val="0"/>
              </a:spcAft>
              <a:buSzPts val="1100"/>
              <a:buNone/>
            </a:pPr>
            <a:r>
              <a:t/>
            </a:r>
            <a:endParaRPr b="1"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 el espacio entre el contenido y el borde de la caja. Se define con las propiedades padding-top, padding-right, padding-bottom y padding-left.</a:t>
            </a:r>
            <a:endParaRPr/>
          </a:p>
          <a:p>
            <a:pPr indent="-298450" lvl="0" marL="457200" rtl="0" algn="l">
              <a:lnSpc>
                <a:spcPct val="100000"/>
              </a:lnSpc>
              <a:spcBef>
                <a:spcPts val="0"/>
              </a:spcBef>
              <a:spcAft>
                <a:spcPts val="0"/>
              </a:spcAft>
              <a:buSzPts val="1100"/>
              <a:buChar char="●"/>
            </a:pPr>
            <a:r>
              <a:rPr b="1" i="0" lang="es-MX" sz="1100">
                <a:solidFill>
                  <a:srgbClr val="374151"/>
                </a:solidFill>
                <a:latin typeface="Arial"/>
                <a:ea typeface="Arial"/>
                <a:cs typeface="Arial"/>
                <a:sym typeface="Arial"/>
              </a:rPr>
              <a:t>Borde (Border):</a:t>
            </a:r>
            <a:endParaRPr/>
          </a:p>
          <a:p>
            <a:pPr indent="-228600" lvl="0" marL="457200" rtl="0" algn="l">
              <a:lnSpc>
                <a:spcPct val="100000"/>
              </a:lnSpc>
              <a:spcBef>
                <a:spcPts val="0"/>
              </a:spcBef>
              <a:spcAft>
                <a:spcPts val="0"/>
              </a:spcAft>
              <a:buSzPts val="1100"/>
              <a:buNone/>
            </a:pPr>
            <a:r>
              <a:t/>
            </a:r>
            <a:endParaRPr b="1"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 la línea que rodea el contenido y el relleno. Puedes personalizar el borde con las propiedades border-width, border-style y border-color.</a:t>
            </a:r>
            <a:endParaRPr/>
          </a:p>
          <a:p>
            <a:pPr indent="-298450" lvl="0" marL="457200" rtl="0" algn="l">
              <a:lnSpc>
                <a:spcPct val="100000"/>
              </a:lnSpc>
              <a:spcBef>
                <a:spcPts val="0"/>
              </a:spcBef>
              <a:spcAft>
                <a:spcPts val="0"/>
              </a:spcAft>
              <a:buSzPts val="1100"/>
              <a:buChar char="●"/>
            </a:pPr>
            <a:r>
              <a:rPr b="1" i="0" lang="es-MX" sz="1100">
                <a:solidFill>
                  <a:srgbClr val="374151"/>
                </a:solidFill>
                <a:latin typeface="Arial"/>
                <a:ea typeface="Arial"/>
                <a:cs typeface="Arial"/>
                <a:sym typeface="Arial"/>
              </a:rPr>
              <a:t>Margen (Margin):</a:t>
            </a:r>
            <a:endParaRPr/>
          </a:p>
          <a:p>
            <a:pPr indent="-228600" lvl="0" marL="457200" rtl="0" algn="l">
              <a:lnSpc>
                <a:spcPct val="100000"/>
              </a:lnSpc>
              <a:spcBef>
                <a:spcPts val="0"/>
              </a:spcBef>
              <a:spcAft>
                <a:spcPts val="0"/>
              </a:spcAft>
              <a:buSzPts val="1100"/>
              <a:buNone/>
            </a:pPr>
            <a:r>
              <a:t/>
            </a:r>
            <a:endParaRPr b="1"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sz="1100">
                <a:solidFill>
                  <a:srgbClr val="374151"/>
                </a:solidFill>
                <a:latin typeface="Arial"/>
                <a:ea typeface="Arial"/>
                <a:cs typeface="Arial"/>
                <a:sym typeface="Arial"/>
              </a:rPr>
              <a:t>Es el espacio exterior a la caja, entre el borde de un elemento y los elementos adyacentes. Se define con las propiedades margin-top, margin-right, margin-bottom y margin-left.</a:t>
            </a:r>
            <a:endParaRPr b="0" i="0" sz="1100">
              <a:solidFill>
                <a:srgbClr val="37415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Las propiedades abreviadas en CSS permiten especificar varios valores en una sola línea, lo que hace que el código sea más conciso y fácil de escribir. Estas propiedades combinan varias propiedades relacionadas bajo un solo nombre. Aquí hay algunos ejemplos comunes de propiedades abreviadas:</a:t>
            </a:r>
            <a:endParaRPr b="0" i="0" sz="1100">
              <a:solidFill>
                <a:srgbClr val="37415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br>
              <a:rPr lang="es-MX"/>
            </a:br>
            <a:r>
              <a:rPr b="0" i="0" lang="es-MX">
                <a:solidFill>
                  <a:srgbClr val="374151"/>
                </a:solidFill>
                <a:latin typeface="Arial"/>
                <a:ea typeface="Arial"/>
                <a:cs typeface="Arial"/>
                <a:sym typeface="Arial"/>
              </a:rPr>
              <a:t> Puedes especificar  rellenos para los cuatro lados (arriba, derecha, abajo, izquierda) en una sola línea.</a:t>
            </a:r>
            <a:endParaRPr b="0"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a:t>
            </a:r>
            <a:endParaRPr b="0" i="0" sz="1100">
              <a:solidFill>
                <a:srgbClr val="37415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Puedes especificar los márgenes  para los cuatro lados (arriba, derecha, abajo, izquierda) en una sola línea.</a:t>
            </a:r>
            <a:endParaRPr b="0" i="0" sz="1100">
              <a:solidFill>
                <a:srgbClr val="37415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Vemos </a:t>
            </a:r>
            <a:r>
              <a:rPr b="0" i="0" lang="es-MX" sz="1000">
                <a:solidFill>
                  <a:srgbClr val="374151"/>
                </a:solidFill>
                <a:latin typeface="Arial"/>
                <a:ea typeface="Arial"/>
                <a:cs typeface="Arial"/>
                <a:sym typeface="Arial"/>
              </a:rPr>
              <a:t>como los navegadores renderizan el archivo html interpretando su estructura y mostrando como resultado la pagina web</a:t>
            </a:r>
            <a:r>
              <a:rPr b="0" i="0" lang="es-MX" sz="1000" u="sng">
                <a:solidFill>
                  <a:srgbClr val="374151"/>
                </a:solidFill>
                <a:latin typeface="Arial"/>
                <a:ea typeface="Arial"/>
                <a:cs typeface="Arial"/>
                <a:sym typeface="Arial"/>
              </a:rPr>
              <a:t>..</a:t>
            </a:r>
            <a:r>
              <a:rPr b="0" i="0" lang="es-MX" sz="1000">
                <a:solidFill>
                  <a:srgbClr val="374151"/>
                </a:solidFill>
                <a:latin typeface="Arial"/>
                <a:ea typeface="Arial"/>
                <a:cs typeface="Arial"/>
                <a:sym typeface="Arial"/>
              </a:rPr>
              <a:t> </a:t>
            </a:r>
            <a:endParaRPr sz="1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Puedes especificar el ancho, estilo y color del borde en una sola línea, y también puedes usar </a:t>
            </a:r>
            <a:r>
              <a:rPr lang="es-MX"/>
              <a:t>border-radius</a:t>
            </a:r>
            <a:r>
              <a:rPr b="0" i="0" lang="es-MX">
                <a:solidFill>
                  <a:srgbClr val="374151"/>
                </a:solidFill>
                <a:latin typeface="Arial"/>
                <a:ea typeface="Arial"/>
                <a:cs typeface="Arial"/>
                <a:sym typeface="Arial"/>
              </a:rPr>
              <a:t> para redondear las esquinas.</a:t>
            </a:r>
            <a:br>
              <a:rPr lang="es-MX"/>
            </a:br>
            <a:r>
              <a:rPr b="0" i="0" lang="es-MX">
                <a:solidFill>
                  <a:srgbClr val="374151"/>
                </a:solidFill>
                <a:latin typeface="Arial"/>
                <a:ea typeface="Arial"/>
                <a:cs typeface="Arial"/>
                <a:sym typeface="Arial"/>
              </a:rPr>
              <a:t> </a:t>
            </a:r>
            <a:endParaRPr b="0" i="0" sz="1100">
              <a:solidFill>
                <a:srgbClr val="37415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Esto establece la fuente en cursiva (</a:t>
            </a:r>
            <a:r>
              <a:rPr lang="es-MX"/>
              <a:t>italic</a:t>
            </a:r>
            <a:r>
              <a:rPr b="0" i="0" lang="es-MX">
                <a:solidFill>
                  <a:srgbClr val="374151"/>
                </a:solidFill>
                <a:latin typeface="Arial"/>
                <a:ea typeface="Arial"/>
                <a:cs typeface="Arial"/>
                <a:sym typeface="Arial"/>
              </a:rPr>
              <a:t>), negrita (</a:t>
            </a:r>
            <a:r>
              <a:rPr lang="es-MX"/>
              <a:t>bold</a:t>
            </a:r>
            <a:r>
              <a:rPr b="0" i="0" lang="es-MX">
                <a:solidFill>
                  <a:srgbClr val="374151"/>
                </a:solidFill>
                <a:latin typeface="Arial"/>
                <a:ea typeface="Arial"/>
                <a:cs typeface="Arial"/>
                <a:sym typeface="Arial"/>
              </a:rPr>
              <a:t>), tamaño de 14px con un interlineado de 1.5, utilizando la fuente Arial o cualquier fuente sans-serif.</a:t>
            </a:r>
            <a:endParaRPr b="0" i="0" sz="1100">
              <a:solidFill>
                <a:srgbClr val="37415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to establece un color de fondo gris claro (</a:t>
            </a:r>
            <a:r>
              <a:rPr lang="es-MX"/>
              <a:t>#f0f0f0</a:t>
            </a:r>
            <a:r>
              <a:rPr b="0" i="0" lang="es-MX">
                <a:solidFill>
                  <a:srgbClr val="374151"/>
                </a:solidFill>
                <a:latin typeface="Arial"/>
                <a:ea typeface="Arial"/>
                <a:cs typeface="Arial"/>
                <a:sym typeface="Arial"/>
              </a:rPr>
              <a:t>), con una imagen de fondo (</a:t>
            </a:r>
            <a:r>
              <a:rPr lang="es-MX"/>
              <a:t>imagen.jpg</a:t>
            </a:r>
            <a:r>
              <a:rPr b="0" i="0" lang="es-MX">
                <a:solidFill>
                  <a:srgbClr val="374151"/>
                </a:solidFill>
                <a:latin typeface="Arial"/>
                <a:ea typeface="Arial"/>
                <a:cs typeface="Arial"/>
                <a:sym typeface="Arial"/>
              </a:rPr>
              <a:t>) centrada y sin repetición.</a:t>
            </a:r>
            <a:endParaRPr b="0" i="0" sz="1100">
              <a:solidFill>
                <a:srgbClr val="37415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Esto establece una transición para la propiedad de ancho (</a:t>
            </a:r>
            <a:r>
              <a:rPr lang="es-MX"/>
              <a:t>width</a:t>
            </a:r>
            <a:r>
              <a:rPr b="0" i="0" lang="es-MX">
                <a:solidFill>
                  <a:srgbClr val="374151"/>
                </a:solidFill>
                <a:latin typeface="Arial"/>
                <a:ea typeface="Arial"/>
                <a:cs typeface="Arial"/>
                <a:sym typeface="Arial"/>
              </a:rPr>
              <a:t>) durante 0.3 segundos con una función de temporización suave (</a:t>
            </a:r>
            <a:r>
              <a:rPr lang="es-MX"/>
              <a:t>ease-in-out</a:t>
            </a:r>
            <a:r>
              <a:rPr b="0" i="0" lang="es-MX">
                <a:solidFill>
                  <a:srgbClr val="374151"/>
                </a:solidFill>
                <a:latin typeface="Arial"/>
                <a:ea typeface="Arial"/>
                <a:cs typeface="Arial"/>
                <a:sym typeface="Arial"/>
              </a:rPr>
              <a:t>).</a:t>
            </a:r>
            <a:endParaRPr b="0" i="0" sz="1100">
              <a:solidFill>
                <a:srgbClr val="37415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s-MX"/>
            </a:br>
            <a:r>
              <a:rPr b="0" i="0" lang="es-MX">
                <a:solidFill>
                  <a:srgbClr val="374151"/>
                </a:solidFill>
                <a:latin typeface="Arial"/>
                <a:ea typeface="Arial"/>
                <a:cs typeface="Arial"/>
                <a:sym typeface="Arial"/>
              </a:rPr>
              <a:t> es un modelo de diseño en CSS que permite diseñar de manera eficiente la distribución y alineación de elementos en un contenedor, incluso cuando el tamaño de los elementos es desconocido o dinámico. Flexbox proporciona una forma más eficiente y predecible de organizar elementos en una interfaz, especialmente cuando se trata de construir interfaces flexibles y receptivas.</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Un contenedor que tiene la propiedad </a:t>
            </a:r>
            <a:r>
              <a:rPr lang="es-MX"/>
              <a:t>display: flex</a:t>
            </a:r>
            <a:r>
              <a:rPr b="0" i="0" lang="es-MX">
                <a:solidFill>
                  <a:srgbClr val="374151"/>
                </a:solidFill>
                <a:latin typeface="Arial"/>
                <a:ea typeface="Arial"/>
                <a:cs typeface="Arial"/>
                <a:sym typeface="Arial"/>
              </a:rPr>
              <a:t> o </a:t>
            </a:r>
            <a:r>
              <a:rPr lang="es-MX"/>
              <a:t>display: inline-flex</a:t>
            </a:r>
            <a:r>
              <a:rPr b="0" i="0" lang="es-MX">
                <a:solidFill>
                  <a:srgbClr val="374151"/>
                </a:solidFill>
                <a:latin typeface="Arial"/>
                <a:ea typeface="Arial"/>
                <a:cs typeface="Arial"/>
                <a:sym typeface="Arial"/>
              </a:rPr>
              <a:t>. Los elementos hijos directos de este contenedor se convierten en elementos flexibles, y el contenedor se convierte en un contenedor flex.</a:t>
            </a:r>
            <a:endParaRPr b="0" i="0" sz="1100">
              <a:solidFill>
                <a:srgbClr val="37415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En Flexbox, el contenedor tiene dos ejes: el eje principal y el eje transversal. El eje principal es la dirección en la que se alinean los elementos, y el eje transversal es perpendicular al eje principal.</a:t>
            </a:r>
            <a:endParaRPr b="0" i="0" sz="1100">
              <a:solidFill>
                <a:srgbClr val="37415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propiedad </a:t>
            </a:r>
            <a:r>
              <a:rPr lang="es-MX"/>
              <a:t>justify-content</a:t>
            </a:r>
            <a:r>
              <a:rPr b="0" i="0" lang="es-MX">
                <a:solidFill>
                  <a:srgbClr val="374151"/>
                </a:solidFill>
                <a:latin typeface="Arial"/>
                <a:ea typeface="Arial"/>
                <a:cs typeface="Arial"/>
                <a:sym typeface="Arial"/>
              </a:rPr>
              <a:t> en Flexbox se utiliza para alinear los elementos flexibles a lo largo del eje principal del contenedor. Aquí te explico las propiedades más importantes que puedes utilizar con </a:t>
            </a:r>
            <a:r>
              <a:rPr lang="es-MX"/>
              <a:t>justify-content</a:t>
            </a:r>
            <a:r>
              <a:rPr b="0" i="0" lang="es-MX">
                <a:solidFill>
                  <a:srgbClr val="374151"/>
                </a:solidFill>
                <a:latin typeface="Arial"/>
                <a:ea typeface="Arial"/>
                <a:cs typeface="Arial"/>
                <a:sym typeface="Arial"/>
              </a:rPr>
              <a:t>:</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flex-start: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al inicio del eje principal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flex-end: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al final del eje principal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center: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en el centro del eje principal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space-between:</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los elementos de manera uniforme a lo largo del eje principal. Esto coloca el primer elemento al inicio del contenedor y el último al final, con un espacio igual entre los elementos.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space-around: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252525"/>
                </a:solidFill>
                <a:latin typeface="Inter"/>
                <a:ea typeface="Inter"/>
                <a:cs typeface="Inter"/>
                <a:sym typeface="Inter"/>
              </a:rPr>
              <a:t>Space-around: los ítems se distribuyen en línea con el mismo espacio entre ellos. Tenga en cuenta que visualmente el espacio puede no ser igual, ya que todos los ítems tienen la misma cantidad de espacio en ambos lados: el primer ítem solo tendrá una unidad de espacio a lo largo del borde del contenedor, pero dos unidades de espacio entre él y el siguiente ítem, porque el ítem siguiente también tiene su propio espaciamiento que se está aplicando.</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space-evenly:</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252525"/>
                </a:solidFill>
                <a:latin typeface="Inter"/>
                <a:ea typeface="Inter"/>
                <a:cs typeface="Inter"/>
                <a:sym typeface="Inter"/>
              </a:rPr>
              <a:t>los ítems se distribuyen de manera que el espacio entre dos elementos cualesquiera en la línea (incluso entre los ítems y los bordes) sea igual.</a:t>
            </a:r>
            <a:r>
              <a:rPr b="0" i="0" lang="es-MX">
                <a:solidFill>
                  <a:srgbClr val="374151"/>
                </a:solidFill>
                <a:latin typeface="Arial"/>
                <a:ea typeface="Arial"/>
                <a:cs typeface="Arial"/>
                <a:sym typeface="Arial"/>
              </a:rPr>
              <a:t>Estas propiedades son útiles cuando deseas controlar cómo se distribuyen en el eje horizontalmente los elementos flexibles dentro del contenedor. </a:t>
            </a:r>
            <a:endParaRPr b="0" i="0" sz="1100">
              <a:solidFill>
                <a:srgbClr val="37415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t>
            </a:r>
            <a:r>
              <a:rPr lang="es-MX"/>
              <a:t>align-items</a:t>
            </a:r>
            <a:r>
              <a:rPr b="0" i="0" lang="es-MX">
                <a:solidFill>
                  <a:srgbClr val="374151"/>
                </a:solidFill>
                <a:latin typeface="Arial"/>
                <a:ea typeface="Arial"/>
                <a:cs typeface="Arial"/>
                <a:sym typeface="Arial"/>
              </a:rPr>
              <a:t> en Flexbox se utiliza para alinear los elementos flexibles a lo largo del eje transversal (vertical)del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flex-start: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al inicio del eje transversal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flex-end: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al final del eje transversal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center: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los elementos en el centro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stretch (valor por defecto):</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Hace que los elementos se estiren para ocupar todo el espacio disponible en el eje transversal. </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Si el contenido es más pequeño que el contenedor, los elementos se estirarán automáticamente para ocupar la altura completa del contenedor.</a:t>
            </a:r>
            <a:endParaRPr b="0" i="0" sz="1100">
              <a:solidFill>
                <a:srgbClr val="37415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t>
            </a:r>
            <a:r>
              <a:rPr lang="es-MX"/>
              <a:t>align-content</a:t>
            </a:r>
            <a:r>
              <a:rPr b="0" i="0" lang="es-MX">
                <a:solidFill>
                  <a:srgbClr val="374151"/>
                </a:solidFill>
                <a:latin typeface="Arial"/>
                <a:ea typeface="Arial"/>
                <a:cs typeface="Arial"/>
                <a:sym typeface="Arial"/>
              </a:rPr>
              <a:t> en Flexbox se utiliza para alinear las líneas de elementos flexibles dentro del contenedor en el eje transversal (cuando hay múltiples filas o columnas).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flex-start: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al inicio del eje transversal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flex-end: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al final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center: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en el centro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space-between:</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las líneas de elementos de manera uniforme a lo largo del eje transversal. Esto coloca la primera línea al inicio del contenedor y la última al final, con espacio igual entre las líneas.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space-around: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las líneas de elementos de manera uniforme a lo largo del eje transversal, con espacio igual alrededor de cada línea. Esto significa que habrá la mitad del espacio entre la línea central y los extremos.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stretch (valor por defecto):</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Hace que las líneas de elementos se estiren para ocupar todo el espacio disponible en el eje transversal. Si no especificas align-content, el valor por defecto es stretch.</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Estas propiedades son útiles cuando trabajas con un contenedor flex que tiene múltiples líneas de elementos y deseas controlar cómo se alinean verticalmente estas líneas. </a:t>
            </a:r>
            <a:endParaRPr/>
          </a:p>
          <a:p>
            <a:pPr indent="0" lvl="0" marL="158750" rtl="0" algn="l">
              <a:lnSpc>
                <a:spcPct val="100000"/>
              </a:lnSpc>
              <a:spcBef>
                <a:spcPts val="0"/>
              </a:spcBef>
              <a:spcAft>
                <a:spcPts val="0"/>
              </a:spcAft>
              <a:buSzPts val="1100"/>
              <a:buNone/>
            </a:pPr>
            <a:r>
              <a:t/>
            </a:r>
            <a:endParaRPr b="0" i="0" sz="110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s-MX" sz="1100">
                <a:solidFill>
                  <a:srgbClr val="374151"/>
                </a:solidFill>
                <a:latin typeface="Arial"/>
                <a:ea typeface="Arial"/>
                <a:cs typeface="Arial"/>
                <a:sym typeface="Arial"/>
              </a:rPr>
              <a:t>La diferencia entre align-ítems y align-content es que content se hace sobre mas de una fila y además  afecta </a:t>
            </a:r>
            <a:r>
              <a:rPr b="0" i="0" lang="es-MX">
                <a:solidFill>
                  <a:srgbClr val="374151"/>
                </a:solidFill>
                <a:latin typeface="Arial"/>
                <a:ea typeface="Arial"/>
                <a:cs typeface="Arial"/>
                <a:sym typeface="Arial"/>
              </a:rPr>
              <a:t>ontrola la distribución del espacio vertical entre las filas en el contenedor, mientras que alig-ítems afecta a cada fila individual, si en el contenedor llegas a poner estas dos propiedades juntas y hay mas de una fila el que tiene prioridad es el align-content.</a:t>
            </a:r>
            <a:endParaRPr b="0" i="0" sz="1100">
              <a:solidFill>
                <a:srgbClr val="37415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a73f7b7b7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a73f7b7b7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t>
            </a:r>
            <a:r>
              <a:rPr lang="es-MX"/>
              <a:t>align-content</a:t>
            </a:r>
            <a:r>
              <a:rPr b="0" i="0" lang="es-MX">
                <a:solidFill>
                  <a:srgbClr val="374151"/>
                </a:solidFill>
                <a:latin typeface="Arial"/>
                <a:ea typeface="Arial"/>
                <a:cs typeface="Arial"/>
                <a:sym typeface="Arial"/>
              </a:rPr>
              <a:t> en Flexbox se utiliza para alinear las líneas de elementos flexibles dentro del contenedor en el eje transversal (cuando hay múltiples filas o columnas).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flex-start: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al inicio del eje transversal del contenedor. </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flex-end: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al final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center:</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Alinea las líneas de elementos en el centro del eje transversal del contenedor.</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space-between:</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las líneas de elementos de manera uniforme a lo largo del eje transversal. Esto coloca la primera línea al inicio del contenedor y la última al final, con espacio igual entre las líneas.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space-around:</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Distribuye las líneas de elementos de manera uniforme a lo largo del eje transversal, con espacio igual alrededor de cada línea. Esto significa que habrá la mitad del espacio entre la línea central y los extremos.</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stretch (valor por defecto):</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Hace que las líneas de elementos se estiren para ocupar todo el espacio disponible en el eje transversal. Si no especificas align-content, el valor por defecto es stretch.</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Estas propiedades son útiles cuando trabajas con un contenedor flex que tiene múltiples líneas de elementos y deseas controlar cómo se alinean verticalmente estas líneas. </a:t>
            </a:r>
            <a:endParaRPr b="0" i="0" sz="1100">
              <a:solidFill>
                <a:srgbClr val="37415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1" i="0" lang="es-MX" sz="900">
                <a:solidFill>
                  <a:srgbClr val="374151"/>
                </a:solidFill>
                <a:latin typeface="Arial"/>
                <a:ea typeface="Arial"/>
                <a:cs typeface="Arial"/>
                <a:sym typeface="Arial"/>
              </a:rPr>
              <a:t>Aunque no lo creas hay una similitud entre   estructura ósea  y nuestra estructura html, es que las dos sirven de soporte.</a:t>
            </a:r>
            <a:endParaRPr/>
          </a:p>
          <a:p>
            <a:pPr indent="0" lvl="0" marL="158750" rtl="0" algn="l">
              <a:lnSpc>
                <a:spcPct val="100000"/>
              </a:lnSpc>
              <a:spcBef>
                <a:spcPts val="0"/>
              </a:spcBef>
              <a:spcAft>
                <a:spcPts val="0"/>
              </a:spcAft>
              <a:buSzPts val="1100"/>
              <a:buFont typeface="Arial"/>
              <a:buNone/>
            </a:pPr>
            <a:r>
              <a:rPr b="1" i="0" lang="es-MX" sz="900">
                <a:solidFill>
                  <a:srgbClr val="374151"/>
                </a:solidFill>
                <a:latin typeface="Arial"/>
                <a:ea typeface="Arial"/>
                <a:cs typeface="Arial"/>
                <a:sym typeface="Arial"/>
              </a:rPr>
              <a:t>Este soporte html estará conformado por etiquetas. Aquí podemos ver las básicas.</a:t>
            </a:r>
            <a:endParaRPr/>
          </a:p>
          <a:p>
            <a:pPr indent="0" lvl="0" marL="158750" rtl="0" algn="l">
              <a:lnSpc>
                <a:spcPct val="100000"/>
              </a:lnSpc>
              <a:spcBef>
                <a:spcPts val="0"/>
              </a:spcBef>
              <a:spcAft>
                <a:spcPts val="0"/>
              </a:spcAft>
              <a:buSzPts val="1100"/>
              <a:buFont typeface="Arial"/>
              <a:buNone/>
            </a:pPr>
            <a:r>
              <a:rPr b="1" i="0" lang="es-MX" sz="900">
                <a:solidFill>
                  <a:srgbClr val="374151"/>
                </a:solidFill>
                <a:latin typeface="Arial"/>
                <a:ea typeface="Arial"/>
                <a:cs typeface="Arial"/>
                <a:sym typeface="Arial"/>
              </a:rPr>
              <a:t> </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&lt;!DOCTYPE html&gt; - Indica el Tipo de Documento:</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Esta línea le dice al navegador que el documento sigue las reglas del lenguaje HTML. Es como decirle al navegador qué esperar.</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&lt;html &gt; - Contenedor Principal:</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Aquí comienza y termina todo el contenido de la página web</a:t>
            </a:r>
            <a:endParaRPr/>
          </a:p>
          <a:p>
            <a:pPr indent="-285750" lvl="1" marL="74295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&lt;head&gt; - Configuración de la previa de nuestra Página:</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 </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&lt;title&gt; - Título de la Página:</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Esta etiqueta define el título de la página que se mostrará en la pestaña del navegador. Es como ponerle un nombre a tu página.</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&lt;body&gt; - Contenido Visible:</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Aquí es donde colocamos todo lo que queremos que las personas vean en la página. Es como el cuerpo de la página, donde está la información principal.</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&lt;h1&gt; - Encabezado Principal:</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Esta etiqueta define un título principal o encabezado. En este caso, es como el título principal de una sección importante de tu página.</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&lt;p&gt; - Párrafo de Texto:</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Aquí colocamos texto que queremos mostrar en párrafos. En este ejemplo, es como escribir una pequeña descripción o mensaje en tu página.</a:t>
            </a:r>
            <a:endParaRPr/>
          </a:p>
          <a:p>
            <a:pPr indent="-298450" lvl="0" marL="457200" rtl="0" algn="l">
              <a:lnSpc>
                <a:spcPct val="100000"/>
              </a:lnSpc>
              <a:spcBef>
                <a:spcPts val="0"/>
              </a:spcBef>
              <a:spcAft>
                <a:spcPts val="0"/>
              </a:spcAft>
              <a:buSzPts val="1100"/>
              <a:buFont typeface="Arial"/>
              <a:buAutoNum type="arabicPeriod"/>
            </a:pPr>
            <a:r>
              <a:rPr b="1" i="0" lang="es-MX" sz="900">
                <a:solidFill>
                  <a:srgbClr val="374151"/>
                </a:solidFill>
                <a:latin typeface="Arial"/>
                <a:ea typeface="Arial"/>
                <a:cs typeface="Arial"/>
                <a:sym typeface="Arial"/>
              </a:rPr>
              <a:t>&lt;footer&gt; - Pie de Página:</a:t>
            </a:r>
            <a:endParaRPr b="0" i="0" sz="90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sz="900">
                <a:solidFill>
                  <a:srgbClr val="374151"/>
                </a:solidFill>
                <a:latin typeface="Arial"/>
                <a:ea typeface="Arial"/>
                <a:cs typeface="Arial"/>
                <a:sym typeface="Arial"/>
              </a:rPr>
              <a:t>Al final de la página, puedes tener un pie de página. En este caso, es como la parte final de una carta donde podrías </a:t>
            </a:r>
            <a:r>
              <a:rPr b="0" i="0" lang="es-MX" sz="800">
                <a:solidFill>
                  <a:srgbClr val="374151"/>
                </a:solidFill>
                <a:latin typeface="Arial"/>
                <a:ea typeface="Arial"/>
                <a:cs typeface="Arial"/>
                <a:sym typeface="Arial"/>
              </a:rPr>
              <a:t>poner información adicional, como derechos de autor.</a:t>
            </a:r>
            <a:endParaRPr/>
          </a:p>
          <a:p>
            <a:pPr indent="0" lvl="1" marL="457200" rtl="0" algn="l">
              <a:lnSpc>
                <a:spcPct val="100000"/>
              </a:lnSpc>
              <a:spcBef>
                <a:spcPts val="0"/>
              </a:spcBef>
              <a:spcAft>
                <a:spcPts val="0"/>
              </a:spcAft>
              <a:buSzPts val="1100"/>
              <a:buFont typeface="Arial"/>
              <a:buNone/>
            </a:pPr>
            <a:r>
              <a:t/>
            </a:r>
            <a:endParaRPr b="0" i="0" sz="80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a73f7b7b7f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2a73f7b7b7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MX" sz="1050">
                <a:solidFill>
                  <a:srgbClr val="D1D5DB"/>
                </a:solidFill>
                <a:highlight>
                  <a:srgbClr val="343541"/>
                </a:highlight>
                <a:latin typeface="Courier New"/>
                <a:ea typeface="Courier New"/>
                <a:cs typeface="Courier New"/>
                <a:sym typeface="Courier New"/>
              </a:rPr>
              <a:t>display: grid;</a:t>
            </a:r>
            <a:r>
              <a:rPr lang="es-MX" sz="1200">
                <a:solidFill>
                  <a:srgbClr val="D1D5DB"/>
                </a:solidFill>
                <a:highlight>
                  <a:srgbClr val="343541"/>
                </a:highlight>
                <a:latin typeface="Roboto"/>
                <a:ea typeface="Roboto"/>
                <a:cs typeface="Roboto"/>
                <a:sym typeface="Roboto"/>
              </a:rPr>
              <a:t>:</a:t>
            </a:r>
            <a:endParaRPr sz="1200">
              <a:solidFill>
                <a:srgbClr val="D1D5DB"/>
              </a:solidFill>
              <a:highlight>
                <a:srgbClr val="343541"/>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MX" sz="1200">
                <a:solidFill>
                  <a:srgbClr val="D1D5DB"/>
                </a:solidFill>
                <a:highlight>
                  <a:srgbClr val="343541"/>
                </a:highlight>
                <a:latin typeface="Roboto"/>
                <a:ea typeface="Roboto"/>
                <a:cs typeface="Roboto"/>
                <a:sym typeface="Roboto"/>
              </a:rPr>
              <a:t>Convierte un elemento en un contenedor de cuadrícula.</a:t>
            </a:r>
            <a:endParaRPr sz="1200">
              <a:solidFill>
                <a:srgbClr val="D1D5DB"/>
              </a:solidFill>
              <a:highlight>
                <a:srgbClr val="34354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a73f7b7b7f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2a73f7b7b7f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sz="1100">
                <a:solidFill>
                  <a:srgbClr val="374151"/>
                </a:solidFill>
                <a:latin typeface="Arial"/>
                <a:ea typeface="Arial"/>
                <a:cs typeface="Arial"/>
                <a:sym typeface="Arial"/>
              </a:rPr>
              <a:t>La propiedad justify-content : alinea todo el contenido de las grillas en el eje de las filas o prinicpal si el total del tamaño de la grilla es menor que el container.</a:t>
            </a:r>
            <a:endParaRPr b="0" i="0" sz="1100">
              <a:solidFill>
                <a:srgbClr val="37415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a73f7b7b7f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a73f7b7b7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align-content se utiliza para alinear todo el contenido de la grilla sobre el eje transversal(columna) si el total del tamaño del grilla es menor que la del container.</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a73f7b7b7f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2a73f7b7b7f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sz="1100">
                <a:solidFill>
                  <a:srgbClr val="374151"/>
                </a:solidFill>
                <a:latin typeface="Arial"/>
                <a:ea typeface="Arial"/>
                <a:cs typeface="Arial"/>
                <a:sym typeface="Arial"/>
              </a:rPr>
              <a:t>Justify-ítems: define alineamientos de cada item individual sobre su  eje de la fila o main</a:t>
            </a:r>
            <a:endParaRPr b="0" i="0" sz="1100">
              <a:solidFill>
                <a:srgbClr val="37415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a73f7b7b7f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2a73f7b7b7f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a:t>
            </a:r>
            <a:r>
              <a:rPr lang="es-MX"/>
              <a:t>align-ítems alinea a cada item individual sobre su eje transversal o columna</a:t>
            </a:r>
            <a:endParaRPr b="0" i="0" sz="1100">
              <a:solidFill>
                <a:srgbClr val="37415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a73f7b7b7f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2a73f7b7b7f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La propiedad grid-template: establece las columnas y filas en la grilla. Vemos como con grid-template-columns definimos el tamaño  de las columnas , el primero de 10px, el segundo de 30 px , el ultimo como20% sobre el total de ancho del contenedor y el auto es para que se ajuste a su contenido automaticamente</a:t>
            </a:r>
            <a:endParaRPr b="0" i="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s-MX" sz="1100">
                <a:solidFill>
                  <a:srgbClr val="374151"/>
                </a:solidFill>
                <a:latin typeface="Arial"/>
                <a:ea typeface="Arial"/>
                <a:cs typeface="Arial"/>
                <a:sym typeface="Arial"/>
              </a:rPr>
              <a:t>Finalmente con el gridtemplate rows  establecemos  el tamaño de las las filas en este caso utilziamos el repeat para crear tres filas con el el tamaño igual a 20px,</a:t>
            </a:r>
            <a:endParaRPr b="0" i="0" sz="1100">
              <a:solidFill>
                <a:srgbClr val="37415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a73f7b7b7f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2a73f7b7b7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column-gap y row-gap son propiedades de CSS que se utilizan en el contexto de Grid Layout para especificar el espacio entre columnas y filas respectivamente en un contenedor de cuadrícula. Estas propiedades son útiles para controlar el espacio entre las celdas de la cuadrícula.</a:t>
            </a:r>
            <a:endParaRPr/>
          </a:p>
          <a:p>
            <a:pPr indent="-298450" lvl="0" marL="457200" rtl="0" algn="l">
              <a:lnSpc>
                <a:spcPct val="100000"/>
              </a:lnSpc>
              <a:spcBef>
                <a:spcPts val="0"/>
              </a:spcBef>
              <a:spcAft>
                <a:spcPts val="0"/>
              </a:spcAft>
              <a:buSzPts val="1100"/>
              <a:buChar char="●"/>
            </a:pPr>
            <a:r>
              <a:rPr b="1" i="0" lang="es-MX">
                <a:latin typeface="Arial"/>
                <a:ea typeface="Arial"/>
                <a:cs typeface="Arial"/>
                <a:sym typeface="Arial"/>
              </a:rPr>
              <a:t>column-gap:</a:t>
            </a:r>
            <a:endParaRPr/>
          </a:p>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La propiedad column-gap define la separación</a:t>
            </a:r>
            <a:endParaRPr/>
          </a:p>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n entre las columnas en una cuadrícula.</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s-MX">
                <a:latin typeface="Arial"/>
                <a:ea typeface="Arial"/>
                <a:cs typeface="Arial"/>
                <a:sym typeface="Arial"/>
              </a:rPr>
              <a:t>row-gap:</a:t>
            </a:r>
            <a:endParaRPr/>
          </a:p>
          <a:p>
            <a:pPr indent="-298450" lvl="0" marL="457200" rtl="0" algn="l">
              <a:lnSpc>
                <a:spcPct val="100000"/>
              </a:lnSpc>
              <a:spcBef>
                <a:spcPts val="0"/>
              </a:spcBef>
              <a:spcAft>
                <a:spcPts val="0"/>
              </a:spcAft>
              <a:buSzPts val="1100"/>
              <a:buChar char="●"/>
            </a:pPr>
            <a:r>
              <a:rPr b="0" i="0" lang="es-MX">
                <a:solidFill>
                  <a:srgbClr val="374151"/>
                </a:solidFill>
                <a:latin typeface="Arial"/>
                <a:ea typeface="Arial"/>
                <a:cs typeface="Arial"/>
                <a:sym typeface="Arial"/>
              </a:rPr>
              <a:t>La propiedad row-gap define la separación entre las filas en una cuadrícula.</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Cuándo usar Flexbox:</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unidimensional:</a:t>
            </a:r>
            <a:r>
              <a:rPr b="0" i="0" lang="es-MX">
                <a:solidFill>
                  <a:srgbClr val="374151"/>
                </a:solidFill>
                <a:latin typeface="Arial"/>
                <a:ea typeface="Arial"/>
                <a:cs typeface="Arial"/>
                <a:sym typeface="Arial"/>
              </a:rPr>
              <a:t> Flexbox es ideal para diseñar en una dimensión, ya sea en filas o columnas. Es especialmente útil para alinear elementos en una sola dirección y distribuir el espacio entre ellos.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de componentes:</a:t>
            </a:r>
            <a:r>
              <a:rPr b="0" i="0" lang="es-MX">
                <a:solidFill>
                  <a:srgbClr val="374151"/>
                </a:solidFill>
                <a:latin typeface="Arial"/>
                <a:ea typeface="Arial"/>
                <a:cs typeface="Arial"/>
                <a:sym typeface="Arial"/>
              </a:rPr>
              <a:t> Flexbox es eficaz cuando estás trabajando con componentes más pequeños y deseas que se ajusten y alineen dentro de un contenedor flexible.</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Orden de los elementos:</a:t>
            </a:r>
            <a:r>
              <a:rPr b="0" i="0" lang="es-MX">
                <a:solidFill>
                  <a:srgbClr val="374151"/>
                </a:solidFill>
                <a:latin typeface="Arial"/>
                <a:ea typeface="Arial"/>
                <a:cs typeface="Arial"/>
                <a:sym typeface="Arial"/>
              </a:rPr>
              <a:t> Si necesitas cambiar el orden de los elementos visuales sin modificar el orden en el código HTML, Flexbox es una excelente elección.</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Centrado y alineación:</a:t>
            </a:r>
            <a:r>
              <a:rPr b="0" i="0" lang="es-MX">
                <a:solidFill>
                  <a:srgbClr val="374151"/>
                </a:solidFill>
                <a:latin typeface="Arial"/>
                <a:ea typeface="Arial"/>
                <a:cs typeface="Arial"/>
                <a:sym typeface="Arial"/>
              </a:rPr>
              <a:t> Flexbox facilita el centrado vertical y horizontal de elementos y la alineación a lo largo de un solo eje.</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Cuándo usar Grid Layout: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bidimensional:</a:t>
            </a:r>
            <a:r>
              <a:rPr b="0" i="0" lang="es-MX">
                <a:solidFill>
                  <a:srgbClr val="374151"/>
                </a:solidFill>
                <a:latin typeface="Arial"/>
                <a:ea typeface="Arial"/>
                <a:cs typeface="Arial"/>
                <a:sym typeface="Arial"/>
              </a:rPr>
              <a:t> Grid Layout es perfecto para diseñar en dos dimensiones, tanto en filas como en columnas. Puedes crear diseños complejos y alinear elementos en ambas direcciones.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de página:</a:t>
            </a:r>
            <a:r>
              <a:rPr b="0" i="0" lang="es-MX">
                <a:solidFill>
                  <a:srgbClr val="374151"/>
                </a:solidFill>
                <a:latin typeface="Arial"/>
                <a:ea typeface="Arial"/>
                <a:cs typeface="Arial"/>
                <a:sym typeface="Arial"/>
              </a:rPr>
              <a:t> Grid Layout es especialmente adecuado para diseñar páginas completas, con control preciso sobre la disposición de elementos en filas y columnas.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Diseño más complejo:</a:t>
            </a:r>
            <a:r>
              <a:rPr b="0" i="0" lang="es-MX">
                <a:solidFill>
                  <a:srgbClr val="374151"/>
                </a:solidFill>
                <a:latin typeface="Arial"/>
                <a:ea typeface="Arial"/>
                <a:cs typeface="Arial"/>
                <a:sym typeface="Arial"/>
              </a:rPr>
              <a:t> Si necesitas un diseño más complejo con múltiples capas, como una rejilla de noticias o una galería, Grid Layout te ofrece más control.</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Alineación automática:</a:t>
            </a:r>
            <a:r>
              <a:rPr b="0" i="0" lang="es-MX">
                <a:solidFill>
                  <a:srgbClr val="374151"/>
                </a:solidFill>
                <a:latin typeface="Arial"/>
                <a:ea typeface="Arial"/>
                <a:cs typeface="Arial"/>
                <a:sym typeface="Arial"/>
              </a:rPr>
              <a:t> Grid Layout puede alinear automáticamente los elementos en función del tamaño del contenedor y la disposición de las filas y columnas.</a:t>
            </a:r>
            <a:endParaRPr/>
          </a:p>
          <a:p>
            <a:pPr indent="0" lvl="0" marL="15875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Esta es la etiqueta en HTML que nos servirá para hacer los encabezados de nuestra pagina web</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Y solo son 6, tenemos  </a:t>
            </a:r>
            <a:r>
              <a:rPr lang="es-MX"/>
              <a:t>&lt;h1&gt;</a:t>
            </a:r>
            <a:r>
              <a:rPr b="0" i="0" lang="es-MX">
                <a:solidFill>
                  <a:srgbClr val="374151"/>
                </a:solidFill>
                <a:latin typeface="Arial"/>
                <a:ea typeface="Arial"/>
                <a:cs typeface="Arial"/>
                <a:sym typeface="Arial"/>
              </a:rPr>
              <a:t>, </a:t>
            </a:r>
            <a:r>
              <a:rPr lang="es-MX"/>
              <a:t>&lt;h2&gt;</a:t>
            </a:r>
            <a:r>
              <a:rPr b="0" i="0" lang="es-MX">
                <a:solidFill>
                  <a:srgbClr val="374151"/>
                </a:solidFill>
                <a:latin typeface="Arial"/>
                <a:ea typeface="Arial"/>
                <a:cs typeface="Arial"/>
                <a:sym typeface="Arial"/>
              </a:rPr>
              <a:t>, </a:t>
            </a:r>
            <a:r>
              <a:rPr lang="es-MX"/>
              <a:t>&lt;h3&gt;</a:t>
            </a:r>
            <a:r>
              <a:rPr b="0" i="0" lang="es-MX">
                <a:solidFill>
                  <a:srgbClr val="374151"/>
                </a:solidFill>
                <a:latin typeface="Arial"/>
                <a:ea typeface="Arial"/>
                <a:cs typeface="Arial"/>
                <a:sym typeface="Arial"/>
              </a:rPr>
              <a:t>, </a:t>
            </a:r>
            <a:r>
              <a:rPr lang="es-MX"/>
              <a:t>&lt;h4&gt;</a:t>
            </a:r>
            <a:r>
              <a:rPr b="0" i="0" lang="es-MX">
                <a:solidFill>
                  <a:srgbClr val="374151"/>
                </a:solidFill>
                <a:latin typeface="Arial"/>
                <a:ea typeface="Arial"/>
                <a:cs typeface="Arial"/>
                <a:sym typeface="Arial"/>
              </a:rPr>
              <a:t>, </a:t>
            </a:r>
            <a:r>
              <a:rPr lang="es-MX"/>
              <a:t>&lt;h5&gt;</a:t>
            </a:r>
            <a:r>
              <a:rPr b="0" i="0" lang="es-MX">
                <a:solidFill>
                  <a:srgbClr val="374151"/>
                </a:solidFill>
                <a:latin typeface="Arial"/>
                <a:ea typeface="Arial"/>
                <a:cs typeface="Arial"/>
                <a:sym typeface="Arial"/>
              </a:rPr>
              <a:t>, y </a:t>
            </a:r>
            <a:r>
              <a:rPr lang="es-MX"/>
              <a:t>&lt;h6&gt;</a:t>
            </a:r>
            <a:r>
              <a:rPr b="0" i="0" lang="es-MX">
                <a:solidFill>
                  <a:srgbClr val="374151"/>
                </a:solidFill>
                <a:latin typeface="Arial"/>
                <a:ea typeface="Arial"/>
                <a:cs typeface="Arial"/>
                <a:sym typeface="Arial"/>
              </a:rPr>
              <a:t>, que representan encabezados de nivel 1 hasta nivel 6, respectivamente</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Pero yuscu para que sirven tantos encabezados?</a:t>
            </a:r>
            <a:endParaRPr/>
          </a:p>
          <a:p>
            <a:pPr indent="0" lvl="0" marL="15875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 </a:t>
            </a:r>
            <a:endParaRPr b="1" i="0">
              <a:latin typeface="Arial"/>
              <a:ea typeface="Arial"/>
              <a:cs typeface="Arial"/>
              <a:sym typeface="Arial"/>
            </a:endParaRPr>
          </a:p>
          <a:p>
            <a:pPr indent="0" lvl="0" marL="158750" rtl="0" algn="l">
              <a:lnSpc>
                <a:spcPct val="100000"/>
              </a:lnSpc>
              <a:spcBef>
                <a:spcPts val="0"/>
              </a:spcBef>
              <a:spcAft>
                <a:spcPts val="0"/>
              </a:spcAft>
              <a:buSzPts val="1100"/>
              <a:buNone/>
            </a:pPr>
            <a:r>
              <a:rPr b="1" i="0" lang="es-MX">
                <a:latin typeface="Arial"/>
                <a:ea typeface="Arial"/>
                <a:cs typeface="Arial"/>
                <a:sym typeface="Arial"/>
              </a:rPr>
              <a:t> </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&lt;h1&gt; - Encabezado de Nivel 1:</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Debe usarse para el título principal de la página.</a:t>
            </a:r>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Representa la jerarquía más alta y generalmente es el primer elemento dentro del cuerpo (&lt;body&gt;) de la página.</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&lt;h2&gt; - Encabezado de Nivel 2:</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Utilizado para subsecciones importantes de la página.</a:t>
            </a:r>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Debería reflejar una jerarquía inferior a &lt;h1&gt;.</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&lt;h3&gt; - Encabezado de Nivel 3:</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Se utiliza para subdivisiones más específicas y detalladas dentro de las secciones principales.</a:t>
            </a:r>
            <a:endParaRPr/>
          </a:p>
          <a:p>
            <a:pPr indent="-298450" lvl="0" marL="457200" rtl="0" algn="l">
              <a:lnSpc>
                <a:spcPct val="100000"/>
              </a:lnSpc>
              <a:spcBef>
                <a:spcPts val="0"/>
              </a:spcBef>
              <a:spcAft>
                <a:spcPts val="0"/>
              </a:spcAft>
              <a:buSzPts val="1100"/>
              <a:buFont typeface="Arial"/>
              <a:buAutoNum type="arabicPeriod"/>
            </a:pPr>
            <a:r>
              <a:rPr b="1" i="0" lang="es-MX">
                <a:solidFill>
                  <a:srgbClr val="374151"/>
                </a:solidFill>
                <a:latin typeface="Arial"/>
                <a:ea typeface="Arial"/>
                <a:cs typeface="Arial"/>
                <a:sym typeface="Arial"/>
              </a:rPr>
              <a:t>&lt;h4&gt; - Encabezado de Nivel 4 a &lt;h6&gt; - Encabezado de Nivel 6:</a:t>
            </a:r>
            <a:endParaRPr b="0" i="0">
              <a:solidFill>
                <a:srgbClr val="374151"/>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AutoNum type="arabicPeriod"/>
            </a:pPr>
            <a:r>
              <a:rPr b="0" i="0" lang="es-MX">
                <a:solidFill>
                  <a:srgbClr val="374151"/>
                </a:solidFill>
                <a:latin typeface="Arial"/>
                <a:ea typeface="Arial"/>
                <a:cs typeface="Arial"/>
                <a:sym typeface="Arial"/>
              </a:rPr>
              <a:t>Usados para subdivisiones aún más específicas y detalladas.</a:t>
            </a:r>
            <a:endParaRPr/>
          </a:p>
          <a:p>
            <a:pPr indent="0" lvl="1" marL="457200" rtl="0" algn="l">
              <a:lnSpc>
                <a:spcPct val="100000"/>
              </a:lnSpc>
              <a:spcBef>
                <a:spcPts val="0"/>
              </a:spcBef>
              <a:spcAft>
                <a:spcPts val="0"/>
              </a:spcAft>
              <a:buSzPts val="1100"/>
              <a:buFont typeface="Arial"/>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Estas etiquetas son para crear nuestras listas en html.</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Pero yuscu cuantos tipos hay de lista?</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Tenemos lista ordena ol, desordenada ul  y  lista diccionario dl.</a:t>
            </a:r>
            <a:endParaRPr/>
          </a:p>
          <a:p>
            <a:pPr indent="0" lvl="0" marL="0" rtl="0" algn="l">
              <a:lnSpc>
                <a:spcPct val="100000"/>
              </a:lnSpc>
              <a:spcBef>
                <a:spcPts val="0"/>
              </a:spcBef>
              <a:spcAft>
                <a:spcPts val="0"/>
              </a:spcAft>
              <a:buSzPts val="1100"/>
              <a:buNone/>
            </a:pPr>
            <a:r>
              <a:rPr b="0" i="0" lang="es-MX">
                <a:solidFill>
                  <a:srgbClr val="374151"/>
                </a:solidFill>
                <a:latin typeface="Arial"/>
                <a:ea typeface="Arial"/>
                <a:cs typeface="Arial"/>
                <a:sym typeface="Arial"/>
              </a:rPr>
              <a:t>Pero para que se utiliza cada una de ellas?</a:t>
            </a:r>
            <a:endParaRPr/>
          </a:p>
          <a:p>
            <a:pPr indent="0" lvl="0" marL="0" rtl="0" algn="l">
              <a:lnSpc>
                <a:spcPct val="100000"/>
              </a:lnSpc>
              <a:spcBef>
                <a:spcPts val="0"/>
              </a:spcBef>
              <a:spcAft>
                <a:spcPts val="0"/>
              </a:spcAft>
              <a:buSzPts val="1100"/>
              <a:buNone/>
            </a:pPr>
            <a:r>
              <a:rPr b="1" i="0" lang="es-MX">
                <a:latin typeface="Arial"/>
                <a:ea typeface="Arial"/>
                <a:cs typeface="Arial"/>
                <a:sym typeface="Arial"/>
              </a:rPr>
              <a:t>Listas Ordenadas (&lt;ol&gt;):Uso:</a:t>
            </a:r>
            <a:r>
              <a:rPr b="0" i="0" lang="es-MX">
                <a:solidFill>
                  <a:srgbClr val="374151"/>
                </a:solidFill>
                <a:latin typeface="Arial"/>
                <a:ea typeface="Arial"/>
                <a:cs typeface="Arial"/>
                <a:sym typeface="Arial"/>
              </a:rPr>
              <a:t> Se utilizan para representar listas que tienen un orden específico, como pasos en una receta, elementos numerados, etc.</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istas Desordenadas (&lt;ul&gt;):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Se utilizan para representar listas sin un orden específico, como elementos de una lista de compras, características, etc.</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ista de Definición (&lt;dl&gt;):</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Uso:</a:t>
            </a:r>
            <a:r>
              <a:rPr b="0" i="0" lang="es-MX">
                <a:solidFill>
                  <a:srgbClr val="374151"/>
                </a:solidFill>
                <a:latin typeface="Arial"/>
                <a:ea typeface="Arial"/>
                <a:cs typeface="Arial"/>
                <a:sym typeface="Arial"/>
              </a:rPr>
              <a:t> Se utiliza para representar una lista de términos y sus definiciones asociadas.</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esta etiqueta A en HTML son para  dirigirnos a otro sitio web distinto al original.</a:t>
            </a:r>
            <a:endParaRPr/>
          </a:p>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Vemos que a la etiqueta a le agregaamos la propiedad href que le asignamos la dirección, esta direccoin debe comenzar con </a:t>
            </a:r>
            <a:endParaRPr/>
          </a:p>
          <a:p>
            <a:pPr indent="0" lvl="0" marL="158750" marR="0" rtl="0" algn="l">
              <a:lnSpc>
                <a:spcPct val="100000"/>
              </a:lnSpc>
              <a:spcBef>
                <a:spcPts val="0"/>
              </a:spcBef>
              <a:spcAft>
                <a:spcPts val="0"/>
              </a:spcAft>
              <a:buClr>
                <a:srgbClr val="000000"/>
              </a:buClr>
              <a:buSzPts val="1100"/>
              <a:buFont typeface="Arial"/>
              <a:buNone/>
            </a:pPr>
            <a:r>
              <a:rPr b="0" i="0" lang="es-MX">
                <a:solidFill>
                  <a:srgbClr val="374151"/>
                </a:solidFill>
                <a:latin typeface="Arial"/>
                <a:ea typeface="Arial"/>
                <a:cs typeface="Arial"/>
                <a:sym typeface="Arial"/>
              </a:rPr>
              <a:t>"https://" y lleva a otro sitio web.</a:t>
            </a:r>
            <a:endParaRPr/>
          </a:p>
          <a:p>
            <a:pPr indent="0" lvl="0" marL="158750" rtl="0" algn="l">
              <a:lnSpc>
                <a:spcPct val="100000"/>
              </a:lnSpc>
              <a:spcBef>
                <a:spcPts val="0"/>
              </a:spcBef>
              <a:spcAft>
                <a:spcPts val="0"/>
              </a:spcAft>
              <a:buSzPts val="1100"/>
              <a:buNone/>
            </a:pPr>
            <a:r>
              <a:t/>
            </a:r>
            <a:endParaRPr b="1" i="0">
              <a:solidFill>
                <a:srgbClr val="37415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esta etiqueta a en HTML son para  dirigirnos a otro sitio web, o desde una pagina web a otra dentro del mismo sitio, o también  </a:t>
            </a:r>
            <a:r>
              <a:rPr b="1" i="0" lang="es-MX" sz="1100" u="none" strike="noStrike">
                <a:solidFill>
                  <a:srgbClr val="000000"/>
                </a:solidFill>
                <a:latin typeface="Arial"/>
                <a:ea typeface="Arial"/>
                <a:cs typeface="Arial"/>
                <a:sym typeface="Arial"/>
              </a:rPr>
              <a:t>de un lugar de una página web a otro  dentro de la misma página .</a:t>
            </a:r>
            <a:endParaRPr/>
          </a:p>
          <a:p>
            <a:pPr indent="0" lvl="0" marL="158750" rtl="0" algn="l">
              <a:lnSpc>
                <a:spcPct val="100000"/>
              </a:lnSpc>
              <a:spcBef>
                <a:spcPts val="0"/>
              </a:spcBef>
              <a:spcAft>
                <a:spcPts val="0"/>
              </a:spcAft>
              <a:buSzPts val="1100"/>
              <a:buNone/>
            </a:pPr>
            <a:r>
              <a:rPr b="1" i="0" lang="es-MX" sz="1100" u="none" strike="noStrike">
                <a:solidFill>
                  <a:srgbClr val="000000"/>
                </a:solidFill>
                <a:latin typeface="Arial"/>
                <a:ea typeface="Arial"/>
                <a:cs typeface="Arial"/>
                <a:sym typeface="Arial"/>
              </a:rPr>
              <a:t>Pero yuscu explícame las diferencias entre ellas</a:t>
            </a:r>
            <a:endParaRPr b="1" i="0">
              <a:solidFill>
                <a:srgbClr val="374151"/>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s-MX">
                <a:solidFill>
                  <a:srgbClr val="374151"/>
                </a:solidFill>
                <a:latin typeface="Arial"/>
                <a:ea typeface="Arial"/>
                <a:cs typeface="Arial"/>
                <a:sym typeface="Arial"/>
              </a:rPr>
              <a:t>Los Enlaces a otro sitio web (dirección absoluta):</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r>
              <a:rPr b="0" i="0" lang="es-MX">
                <a:solidFill>
                  <a:srgbClr val="374151"/>
                </a:solidFill>
                <a:latin typeface="Arial"/>
                <a:ea typeface="Arial"/>
                <a:cs typeface="Arial"/>
                <a:sym typeface="Arial"/>
              </a:rPr>
              <a:t>htmlCopy code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&lt;a </a:t>
            </a:r>
            <a:r>
              <a:rPr b="0" i="0" lang="es-MX">
                <a:solidFill>
                  <a:srgbClr val="DF3079"/>
                </a:solidFill>
                <a:latin typeface="Arial"/>
                <a:ea typeface="Arial"/>
                <a:cs typeface="Arial"/>
                <a:sym typeface="Arial"/>
              </a:rPr>
              <a:t>href</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"https://www.ejemplo.com"</a:t>
            </a:r>
            <a:r>
              <a:rPr b="0" i="0" lang="es-MX">
                <a:solidFill>
                  <a:srgbClr val="374151"/>
                </a:solidFill>
                <a:latin typeface="Arial"/>
                <a:ea typeface="Arial"/>
                <a:cs typeface="Arial"/>
                <a:sym typeface="Arial"/>
              </a:rPr>
              <a:t>&gt;Enlace a otro sitio web&lt;/a&gt; </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Explicación:</a:t>
            </a:r>
            <a:r>
              <a:rPr b="0" i="0" lang="es-MX">
                <a:solidFill>
                  <a:srgbClr val="374151"/>
                </a:solidFill>
                <a:latin typeface="Arial"/>
                <a:ea typeface="Arial"/>
                <a:cs typeface="Arial"/>
                <a:sym typeface="Arial"/>
              </a:rPr>
              <a:t> Este enlace utiliza una dirección absoluta que comienza con "https://" y lleva a otro sitio web.</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2. Enlaces desde una página web a otra dentro del mismo sitio (dirección relativa):</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r>
              <a:rPr b="0" i="0" lang="es-MX">
                <a:solidFill>
                  <a:srgbClr val="374151"/>
                </a:solidFill>
                <a:latin typeface="Arial"/>
                <a:ea typeface="Arial"/>
                <a:cs typeface="Arial"/>
                <a:sym typeface="Arial"/>
              </a:rPr>
              <a:t>htmlCopy code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&lt;a </a:t>
            </a:r>
            <a:r>
              <a:rPr b="0" i="0" lang="es-MX">
                <a:solidFill>
                  <a:srgbClr val="DF3079"/>
                </a:solidFill>
                <a:latin typeface="Arial"/>
                <a:ea typeface="Arial"/>
                <a:cs typeface="Arial"/>
                <a:sym typeface="Arial"/>
              </a:rPr>
              <a:t>href</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"pagina2.html"</a:t>
            </a:r>
            <a:r>
              <a:rPr b="0" i="0" lang="es-MX">
                <a:solidFill>
                  <a:srgbClr val="374151"/>
                </a:solidFill>
                <a:latin typeface="Arial"/>
                <a:ea typeface="Arial"/>
                <a:cs typeface="Arial"/>
                <a:sym typeface="Arial"/>
              </a:rPr>
              <a:t>&gt;Enlace a otra página dentro del mismo sitio&lt;/a&gt; </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Explicación:</a:t>
            </a:r>
            <a:r>
              <a:rPr b="0" i="0" lang="es-MX">
                <a:solidFill>
                  <a:srgbClr val="374151"/>
                </a:solidFill>
                <a:latin typeface="Arial"/>
                <a:ea typeface="Arial"/>
                <a:cs typeface="Arial"/>
                <a:sym typeface="Arial"/>
              </a:rPr>
              <a:t> Este enlace utiliza una dirección relativa que apunta a otra página dentro del mismo sitio. La ruta es relativa a la ubicación actual del archivo HTML.</a:t>
            </a:r>
            <a:endParaRPr/>
          </a:p>
          <a:p>
            <a:pPr indent="-298450" lvl="0" marL="457200" rtl="0" algn="l">
              <a:lnSpc>
                <a:spcPct val="100000"/>
              </a:lnSpc>
              <a:spcBef>
                <a:spcPts val="0"/>
              </a:spcBef>
              <a:spcAft>
                <a:spcPts val="0"/>
              </a:spcAft>
              <a:buSzPts val="1100"/>
              <a:buChar char="●"/>
            </a:pPr>
            <a:r>
              <a:rPr b="1" i="0" lang="es-MX">
                <a:solidFill>
                  <a:srgbClr val="374151"/>
                </a:solidFill>
                <a:latin typeface="Arial"/>
                <a:ea typeface="Arial"/>
                <a:cs typeface="Arial"/>
                <a:sym typeface="Arial"/>
              </a:rPr>
              <a:t>3. Acceso a rutas relativas:</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Ejemplo:</a:t>
            </a:r>
            <a:r>
              <a:rPr b="0" i="0" lang="es-MX">
                <a:solidFill>
                  <a:srgbClr val="374151"/>
                </a:solidFill>
                <a:latin typeface="Arial"/>
                <a:ea typeface="Arial"/>
                <a:cs typeface="Arial"/>
                <a:sym typeface="Arial"/>
              </a:rPr>
              <a:t>htmlCopy code</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s-MX">
                <a:solidFill>
                  <a:srgbClr val="374151"/>
                </a:solidFill>
                <a:latin typeface="Arial"/>
                <a:ea typeface="Arial"/>
                <a:cs typeface="Arial"/>
                <a:sym typeface="Arial"/>
              </a:rPr>
              <a:t>&lt;a </a:t>
            </a:r>
            <a:r>
              <a:rPr b="0" i="0" lang="es-MX">
                <a:solidFill>
                  <a:srgbClr val="DF3079"/>
                </a:solidFill>
                <a:latin typeface="Arial"/>
                <a:ea typeface="Arial"/>
                <a:cs typeface="Arial"/>
                <a:sym typeface="Arial"/>
              </a:rPr>
              <a:t>href</a:t>
            </a:r>
            <a:r>
              <a:rPr b="0" i="0" lang="es-MX">
                <a:solidFill>
                  <a:srgbClr val="374151"/>
                </a:solidFill>
                <a:latin typeface="Arial"/>
                <a:ea typeface="Arial"/>
                <a:cs typeface="Arial"/>
                <a:sym typeface="Arial"/>
              </a:rPr>
              <a:t>=</a:t>
            </a:r>
            <a:r>
              <a:rPr b="0" i="0" lang="es-MX">
                <a:solidFill>
                  <a:srgbClr val="00A67D"/>
                </a:solidFill>
                <a:latin typeface="Arial"/>
                <a:ea typeface="Arial"/>
                <a:cs typeface="Arial"/>
                <a:sym typeface="Arial"/>
              </a:rPr>
              <a:t>"documentos/cv.pdf"</a:t>
            </a:r>
            <a:r>
              <a:rPr b="0" i="0" lang="es-MX">
                <a:solidFill>
                  <a:srgbClr val="374151"/>
                </a:solidFill>
                <a:latin typeface="Arial"/>
                <a:ea typeface="Arial"/>
                <a:cs typeface="Arial"/>
                <a:sym typeface="Arial"/>
              </a:rPr>
              <a:t>&gt;Acceso a un documento en una ruta relativa&lt;/a&gt; </a:t>
            </a:r>
            <a:endParaRPr/>
          </a:p>
          <a:p>
            <a:pPr indent="-298450" lvl="0" marL="457200" rtl="0" algn="l">
              <a:lnSpc>
                <a:spcPct val="100000"/>
              </a:lnSpc>
              <a:spcBef>
                <a:spcPts val="0"/>
              </a:spcBef>
              <a:spcAft>
                <a:spcPts val="0"/>
              </a:spcAft>
              <a:buSzPts val="1100"/>
              <a:buFont typeface="Arial"/>
              <a:buChar char="•"/>
            </a:pPr>
            <a:r>
              <a:rPr b="1" i="0" lang="es-MX">
                <a:solidFill>
                  <a:srgbClr val="374151"/>
                </a:solidFill>
                <a:latin typeface="Arial"/>
                <a:ea typeface="Arial"/>
                <a:cs typeface="Arial"/>
                <a:sym typeface="Arial"/>
              </a:rPr>
              <a:t>Explicación:</a:t>
            </a:r>
            <a:r>
              <a:rPr b="0" i="0" lang="es-MX">
                <a:solidFill>
                  <a:srgbClr val="374151"/>
                </a:solidFill>
                <a:latin typeface="Arial"/>
                <a:ea typeface="Arial"/>
                <a:cs typeface="Arial"/>
                <a:sym typeface="Arial"/>
              </a:rPr>
              <a:t> Este enlace accede a un documento (por ejemplo, un currículum en PDF) en una ruta relativa desde la ubicación actual del archivo 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5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200"/>
              <a:buNone/>
              <a:defRPr/>
            </a:lvl1pPr>
          </a:lstStyle>
          <a:p/>
        </p:txBody>
      </p:sp>
      <p:sp>
        <p:nvSpPr>
          <p:cNvPr id="54" name="Google Shape;5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5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p5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68300" lvl="0" marL="457200" algn="ctr">
              <a:lnSpc>
                <a:spcPct val="115000"/>
              </a:lnSpc>
              <a:spcBef>
                <a:spcPts val="0"/>
              </a:spcBef>
              <a:spcAft>
                <a:spcPts val="0"/>
              </a:spcAft>
              <a:buSzPts val="22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ctr">
              <a:lnSpc>
                <a:spcPct val="115000"/>
              </a:lnSpc>
              <a:spcBef>
                <a:spcPts val="0"/>
              </a:spcBef>
              <a:spcAft>
                <a:spcPts val="0"/>
              </a:spcAft>
              <a:buSzPts val="1800"/>
              <a:buChar char="■"/>
              <a:defRPr/>
            </a:lvl6pPr>
            <a:lvl7pPr indent="-342900" lvl="6" marL="3200400" algn="ctr">
              <a:lnSpc>
                <a:spcPct val="115000"/>
              </a:lnSpc>
              <a:spcBef>
                <a:spcPts val="0"/>
              </a:spcBef>
              <a:spcAft>
                <a:spcPts val="0"/>
              </a:spcAft>
              <a:buSzPts val="1800"/>
              <a:buChar char="●"/>
              <a:defRPr/>
            </a:lvl7pPr>
            <a:lvl8pPr indent="-342900" lvl="7" marL="3657600" algn="ctr">
              <a:lnSpc>
                <a:spcPct val="115000"/>
              </a:lnSpc>
              <a:spcBef>
                <a:spcPts val="0"/>
              </a:spcBef>
              <a:spcAft>
                <a:spcPts val="0"/>
              </a:spcAft>
              <a:buSzPts val="1800"/>
              <a:buChar char="○"/>
              <a:defRPr/>
            </a:lvl8pPr>
            <a:lvl9pPr indent="-342900" lvl="8" marL="4114800" algn="ctr">
              <a:lnSpc>
                <a:spcPct val="115000"/>
              </a:lnSpc>
              <a:spcBef>
                <a:spcPts val="0"/>
              </a:spcBef>
              <a:spcAft>
                <a:spcPts val="0"/>
              </a:spcAft>
              <a:buSzPts val="1800"/>
              <a:buChar char="■"/>
              <a:defRPr/>
            </a:lvl9pPr>
          </a:lstStyle>
          <a:p/>
        </p:txBody>
      </p:sp>
      <p:sp>
        <p:nvSpPr>
          <p:cNvPr id="58" name="Google Shape;5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4000"/>
              <a:buNone/>
              <a:defRPr sz="4000">
                <a:solidFill>
                  <a:srgbClr val="000000"/>
                </a:solidFill>
              </a:defRPr>
            </a:lvl1pPr>
            <a:lvl2pPr lvl="1" algn="l">
              <a:lnSpc>
                <a:spcPct val="100000"/>
              </a:lnSpc>
              <a:spcBef>
                <a:spcPts val="0"/>
              </a:spcBef>
              <a:spcAft>
                <a:spcPts val="0"/>
              </a:spcAft>
              <a:buClr>
                <a:srgbClr val="000000"/>
              </a:buClr>
              <a:buSzPts val="4200"/>
              <a:buNone/>
              <a:defRPr sz="4200">
                <a:solidFill>
                  <a:srgbClr val="000000"/>
                </a:solidFill>
              </a:defRPr>
            </a:lvl2pPr>
            <a:lvl3pPr lvl="2" algn="l">
              <a:lnSpc>
                <a:spcPct val="100000"/>
              </a:lnSpc>
              <a:spcBef>
                <a:spcPts val="0"/>
              </a:spcBef>
              <a:spcAft>
                <a:spcPts val="0"/>
              </a:spcAft>
              <a:buClr>
                <a:srgbClr val="000000"/>
              </a:buClr>
              <a:buSzPts val="4200"/>
              <a:buNone/>
              <a:defRPr sz="4200">
                <a:solidFill>
                  <a:srgbClr val="000000"/>
                </a:solidFill>
              </a:defRPr>
            </a:lvl3pPr>
            <a:lvl4pPr lvl="3" algn="l">
              <a:lnSpc>
                <a:spcPct val="100000"/>
              </a:lnSpc>
              <a:spcBef>
                <a:spcPts val="0"/>
              </a:spcBef>
              <a:spcAft>
                <a:spcPts val="0"/>
              </a:spcAft>
              <a:buClr>
                <a:srgbClr val="000000"/>
              </a:buClr>
              <a:buSzPts val="4200"/>
              <a:buNone/>
              <a:defRPr sz="4200">
                <a:solidFill>
                  <a:srgbClr val="000000"/>
                </a:solidFill>
              </a:defRPr>
            </a:lvl4pPr>
            <a:lvl5pPr lvl="4" algn="l">
              <a:lnSpc>
                <a:spcPct val="100000"/>
              </a:lnSpc>
              <a:spcBef>
                <a:spcPts val="0"/>
              </a:spcBef>
              <a:spcAft>
                <a:spcPts val="0"/>
              </a:spcAft>
              <a:buClr>
                <a:srgbClr val="000000"/>
              </a:buClr>
              <a:buSzPts val="4200"/>
              <a:buNone/>
              <a:defRPr sz="4200">
                <a:solidFill>
                  <a:srgbClr val="000000"/>
                </a:solidFill>
              </a:defRPr>
            </a:lvl5pPr>
            <a:lvl6pPr lvl="5" algn="l">
              <a:lnSpc>
                <a:spcPct val="100000"/>
              </a:lnSpc>
              <a:spcBef>
                <a:spcPts val="0"/>
              </a:spcBef>
              <a:spcAft>
                <a:spcPts val="0"/>
              </a:spcAft>
              <a:buClr>
                <a:srgbClr val="000000"/>
              </a:buClr>
              <a:buSzPts val="4200"/>
              <a:buNone/>
              <a:defRPr sz="4200">
                <a:solidFill>
                  <a:srgbClr val="000000"/>
                </a:solidFill>
              </a:defRPr>
            </a:lvl6pPr>
            <a:lvl7pPr lvl="6" algn="l">
              <a:lnSpc>
                <a:spcPct val="100000"/>
              </a:lnSpc>
              <a:spcBef>
                <a:spcPts val="0"/>
              </a:spcBef>
              <a:spcAft>
                <a:spcPts val="0"/>
              </a:spcAft>
              <a:buClr>
                <a:srgbClr val="000000"/>
              </a:buClr>
              <a:buSzPts val="4200"/>
              <a:buNone/>
              <a:defRPr sz="4200">
                <a:solidFill>
                  <a:srgbClr val="000000"/>
                </a:solidFill>
              </a:defRPr>
            </a:lvl7pPr>
            <a:lvl8pPr lvl="7" algn="l">
              <a:lnSpc>
                <a:spcPct val="100000"/>
              </a:lnSpc>
              <a:spcBef>
                <a:spcPts val="0"/>
              </a:spcBef>
              <a:spcAft>
                <a:spcPts val="0"/>
              </a:spcAft>
              <a:buClr>
                <a:srgbClr val="000000"/>
              </a:buClr>
              <a:buSzPts val="4200"/>
              <a:buNone/>
              <a:defRPr sz="4200">
                <a:solidFill>
                  <a:srgbClr val="000000"/>
                </a:solidFill>
              </a:defRPr>
            </a:lvl8pPr>
            <a:lvl9pPr lvl="8" algn="l">
              <a:lnSpc>
                <a:spcPct val="100000"/>
              </a:lnSpc>
              <a:spcBef>
                <a:spcPts val="0"/>
              </a:spcBef>
              <a:spcAft>
                <a:spcPts val="0"/>
              </a:spcAft>
              <a:buClr>
                <a:srgbClr val="000000"/>
              </a:buClr>
              <a:buSzPts val="4200"/>
              <a:buNone/>
              <a:defRPr sz="4200">
                <a:solidFill>
                  <a:srgbClr val="000000"/>
                </a:solidFill>
              </a:defRPr>
            </a:lvl9pPr>
          </a:lstStyle>
          <a:p/>
        </p:txBody>
      </p:sp>
      <p:sp>
        <p:nvSpPr>
          <p:cNvPr id="17" name="Google Shape;17;p46"/>
          <p:cNvSpPr txBox="1"/>
          <p:nvPr>
            <p:ph idx="1" type="body"/>
          </p:nvPr>
        </p:nvSpPr>
        <p:spPr>
          <a:xfrm>
            <a:off x="311700" y="1015950"/>
            <a:ext cx="8520600" cy="3416400"/>
          </a:xfrm>
          <a:prstGeom prst="rect">
            <a:avLst/>
          </a:prstGeom>
          <a:noFill/>
          <a:ln>
            <a:noFill/>
          </a:ln>
        </p:spPr>
        <p:txBody>
          <a:bodyPr anchorCtr="0" anchor="t" bIns="91425" lIns="91425" spcFirstLastPara="1" rIns="91425" wrap="square" tIns="91425">
            <a:norm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93700" lvl="2" marL="1371600" algn="l">
              <a:lnSpc>
                <a:spcPct val="115000"/>
              </a:lnSpc>
              <a:spcBef>
                <a:spcPts val="0"/>
              </a:spcBef>
              <a:spcAft>
                <a:spcPts val="0"/>
              </a:spcAft>
              <a:buSzPts val="2600"/>
              <a:buChar char="■"/>
              <a:defRPr sz="2600"/>
            </a:lvl3pPr>
            <a:lvl4pPr indent="-393700" lvl="3" marL="1828800" algn="l">
              <a:lnSpc>
                <a:spcPct val="115000"/>
              </a:lnSpc>
              <a:spcBef>
                <a:spcPts val="0"/>
              </a:spcBef>
              <a:spcAft>
                <a:spcPts val="0"/>
              </a:spcAft>
              <a:buSzPts val="2600"/>
              <a:buChar char="●"/>
              <a:defRPr sz="2600"/>
            </a:lvl4pPr>
            <a:lvl5pPr indent="-393700" lvl="4" marL="2286000" algn="l">
              <a:lnSpc>
                <a:spcPct val="115000"/>
              </a:lnSpc>
              <a:spcBef>
                <a:spcPts val="0"/>
              </a:spcBef>
              <a:spcAft>
                <a:spcPts val="0"/>
              </a:spcAft>
              <a:buSzPts val="2600"/>
              <a:buChar char="○"/>
              <a:defRPr sz="2600"/>
            </a:lvl5pPr>
            <a:lvl6pPr indent="-393700" lvl="5" marL="2743200" algn="l">
              <a:lnSpc>
                <a:spcPct val="115000"/>
              </a:lnSpc>
              <a:spcBef>
                <a:spcPts val="0"/>
              </a:spcBef>
              <a:spcAft>
                <a:spcPts val="0"/>
              </a:spcAft>
              <a:buSzPts val="2600"/>
              <a:buChar char="■"/>
              <a:defRPr sz="2600"/>
            </a:lvl6pPr>
            <a:lvl7pPr indent="-393700" lvl="6" marL="3200400" algn="l">
              <a:lnSpc>
                <a:spcPct val="115000"/>
              </a:lnSpc>
              <a:spcBef>
                <a:spcPts val="0"/>
              </a:spcBef>
              <a:spcAft>
                <a:spcPts val="0"/>
              </a:spcAft>
              <a:buSzPts val="2600"/>
              <a:buChar char="●"/>
              <a:defRPr sz="2600"/>
            </a:lvl7pPr>
            <a:lvl8pPr indent="-393700" lvl="7" marL="3657600" algn="l">
              <a:lnSpc>
                <a:spcPct val="115000"/>
              </a:lnSpc>
              <a:spcBef>
                <a:spcPts val="0"/>
              </a:spcBef>
              <a:spcAft>
                <a:spcPts val="0"/>
              </a:spcAft>
              <a:buSzPts val="2600"/>
              <a:buChar char="○"/>
              <a:defRPr sz="2600"/>
            </a:lvl8pPr>
            <a:lvl9pPr indent="-393700" lvl="8" marL="4114800" algn="l">
              <a:lnSpc>
                <a:spcPct val="115000"/>
              </a:lnSpc>
              <a:spcBef>
                <a:spcPts val="0"/>
              </a:spcBef>
              <a:spcAft>
                <a:spcPts val="0"/>
              </a:spcAft>
              <a:buSzPts val="2600"/>
              <a:buChar char="■"/>
              <a:defRPr sz="2600"/>
            </a:lvl9pPr>
          </a:lstStyle>
          <a:p/>
        </p:txBody>
      </p:sp>
      <p:sp>
        <p:nvSpPr>
          <p:cNvPr id="18" name="Google Shape;1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cxnSp>
        <p:nvCxnSpPr>
          <p:cNvPr id="19" name="Google Shape;19;p46"/>
          <p:cNvCxnSpPr/>
          <p:nvPr/>
        </p:nvCxnSpPr>
        <p:spPr>
          <a:xfrm>
            <a:off x="243925" y="773625"/>
            <a:ext cx="8781600" cy="0"/>
          </a:xfrm>
          <a:prstGeom prst="straightConnector1">
            <a:avLst/>
          </a:prstGeom>
          <a:noFill/>
          <a:ln cap="flat" cmpd="sng" w="9525">
            <a:solidFill>
              <a:srgbClr val="666666"/>
            </a:solidFill>
            <a:prstDash val="solid"/>
            <a:round/>
            <a:headEnd len="sm" w="sm" type="none"/>
            <a:tailEnd len="sm" w="sm" type="none"/>
          </a:ln>
          <a:effectLst>
            <a:outerShdw blurRad="114300" rotWithShape="0" algn="bl" dir="5400000" dist="47625">
              <a:srgbClr val="000000">
                <a:alpha val="25882"/>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45"/>
          <p:cNvSpPr/>
          <p:nvPr/>
        </p:nvSpPr>
        <p:spPr>
          <a:xfrm>
            <a:off x="-48750" y="3640639"/>
            <a:ext cx="9241500" cy="1516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5"/>
          <p:cNvSpPr/>
          <p:nvPr/>
        </p:nvSpPr>
        <p:spPr>
          <a:xfrm>
            <a:off x="-48750" y="-13939"/>
            <a:ext cx="9241500" cy="36939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pic>
        <p:nvPicPr>
          <p:cNvPr id="24" name="Google Shape;24;p45"/>
          <p:cNvPicPr preferRelativeResize="0"/>
          <p:nvPr/>
        </p:nvPicPr>
        <p:blipFill rotWithShape="1">
          <a:blip r:embed="rId2">
            <a:alphaModFix/>
          </a:blip>
          <a:srcRect b="10159" l="0" r="0" t="0"/>
          <a:stretch/>
        </p:blipFill>
        <p:spPr>
          <a:xfrm>
            <a:off x="525775" y="996625"/>
            <a:ext cx="1740076" cy="1712998"/>
          </a:xfrm>
          <a:prstGeom prst="rect">
            <a:avLst/>
          </a:prstGeom>
          <a:noFill/>
          <a:ln>
            <a:noFill/>
          </a:ln>
        </p:spPr>
      </p:pic>
      <p:sp>
        <p:nvSpPr>
          <p:cNvPr id="25" name="Google Shape;25;p45"/>
          <p:cNvSpPr txBox="1"/>
          <p:nvPr>
            <p:ph type="ctrTitle"/>
          </p:nvPr>
        </p:nvSpPr>
        <p:spPr>
          <a:xfrm>
            <a:off x="2467225" y="1443625"/>
            <a:ext cx="6468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C4587"/>
              </a:buClr>
              <a:buSzPts val="6000"/>
              <a:buNone/>
              <a:defRPr sz="6000">
                <a:solidFill>
                  <a:srgbClr val="1C4587"/>
                </a:solidFill>
              </a:defRPr>
            </a:lvl1pPr>
            <a:lvl2pPr lvl="1" algn="l">
              <a:lnSpc>
                <a:spcPct val="100000"/>
              </a:lnSpc>
              <a:spcBef>
                <a:spcPts val="0"/>
              </a:spcBef>
              <a:spcAft>
                <a:spcPts val="0"/>
              </a:spcAft>
              <a:buClr>
                <a:srgbClr val="1C4587"/>
              </a:buClr>
              <a:buSzPts val="6000"/>
              <a:buNone/>
              <a:defRPr sz="6000">
                <a:solidFill>
                  <a:srgbClr val="1C4587"/>
                </a:solidFill>
              </a:defRPr>
            </a:lvl2pPr>
            <a:lvl3pPr lvl="2" algn="l">
              <a:lnSpc>
                <a:spcPct val="100000"/>
              </a:lnSpc>
              <a:spcBef>
                <a:spcPts val="0"/>
              </a:spcBef>
              <a:spcAft>
                <a:spcPts val="0"/>
              </a:spcAft>
              <a:buClr>
                <a:srgbClr val="1C4587"/>
              </a:buClr>
              <a:buSzPts val="6000"/>
              <a:buNone/>
              <a:defRPr sz="6000">
                <a:solidFill>
                  <a:srgbClr val="1C4587"/>
                </a:solidFill>
              </a:defRPr>
            </a:lvl3pPr>
            <a:lvl4pPr lvl="3" algn="l">
              <a:lnSpc>
                <a:spcPct val="100000"/>
              </a:lnSpc>
              <a:spcBef>
                <a:spcPts val="0"/>
              </a:spcBef>
              <a:spcAft>
                <a:spcPts val="0"/>
              </a:spcAft>
              <a:buClr>
                <a:srgbClr val="1C4587"/>
              </a:buClr>
              <a:buSzPts val="6000"/>
              <a:buNone/>
              <a:defRPr sz="6000">
                <a:solidFill>
                  <a:srgbClr val="1C4587"/>
                </a:solidFill>
              </a:defRPr>
            </a:lvl4pPr>
            <a:lvl5pPr lvl="4" algn="l">
              <a:lnSpc>
                <a:spcPct val="100000"/>
              </a:lnSpc>
              <a:spcBef>
                <a:spcPts val="0"/>
              </a:spcBef>
              <a:spcAft>
                <a:spcPts val="0"/>
              </a:spcAft>
              <a:buClr>
                <a:srgbClr val="1C4587"/>
              </a:buClr>
              <a:buSzPts val="6000"/>
              <a:buNone/>
              <a:defRPr sz="6000">
                <a:solidFill>
                  <a:srgbClr val="1C4587"/>
                </a:solidFill>
              </a:defRPr>
            </a:lvl5pPr>
            <a:lvl6pPr lvl="5" algn="l">
              <a:lnSpc>
                <a:spcPct val="100000"/>
              </a:lnSpc>
              <a:spcBef>
                <a:spcPts val="0"/>
              </a:spcBef>
              <a:spcAft>
                <a:spcPts val="0"/>
              </a:spcAft>
              <a:buClr>
                <a:srgbClr val="1C4587"/>
              </a:buClr>
              <a:buSzPts val="6000"/>
              <a:buNone/>
              <a:defRPr sz="6000">
                <a:solidFill>
                  <a:srgbClr val="1C4587"/>
                </a:solidFill>
              </a:defRPr>
            </a:lvl6pPr>
            <a:lvl7pPr lvl="6" algn="l">
              <a:lnSpc>
                <a:spcPct val="100000"/>
              </a:lnSpc>
              <a:spcBef>
                <a:spcPts val="0"/>
              </a:spcBef>
              <a:spcAft>
                <a:spcPts val="0"/>
              </a:spcAft>
              <a:buClr>
                <a:srgbClr val="1C4587"/>
              </a:buClr>
              <a:buSzPts val="6000"/>
              <a:buNone/>
              <a:defRPr sz="6000">
                <a:solidFill>
                  <a:srgbClr val="1C4587"/>
                </a:solidFill>
              </a:defRPr>
            </a:lvl7pPr>
            <a:lvl8pPr lvl="7" algn="l">
              <a:lnSpc>
                <a:spcPct val="100000"/>
              </a:lnSpc>
              <a:spcBef>
                <a:spcPts val="0"/>
              </a:spcBef>
              <a:spcAft>
                <a:spcPts val="0"/>
              </a:spcAft>
              <a:buClr>
                <a:srgbClr val="1C4587"/>
              </a:buClr>
              <a:buSzPts val="6000"/>
              <a:buNone/>
              <a:defRPr sz="6000">
                <a:solidFill>
                  <a:srgbClr val="1C4587"/>
                </a:solidFill>
              </a:defRPr>
            </a:lvl8pPr>
            <a:lvl9pPr lvl="8" algn="l">
              <a:lnSpc>
                <a:spcPct val="100000"/>
              </a:lnSpc>
              <a:spcBef>
                <a:spcPts val="0"/>
              </a:spcBef>
              <a:spcAft>
                <a:spcPts val="0"/>
              </a:spcAft>
              <a:buClr>
                <a:srgbClr val="1C4587"/>
              </a:buClr>
              <a:buSzPts val="6000"/>
              <a:buNone/>
              <a:defRPr sz="6000">
                <a:solidFill>
                  <a:srgbClr val="1C4587"/>
                </a:solidFill>
              </a:defRPr>
            </a:lvl9pPr>
          </a:lstStyle>
          <a:p/>
        </p:txBody>
      </p:sp>
      <p:sp>
        <p:nvSpPr>
          <p:cNvPr id="26" name="Google Shape;26;p45"/>
          <p:cNvSpPr txBox="1"/>
          <p:nvPr/>
        </p:nvSpPr>
        <p:spPr>
          <a:xfrm>
            <a:off x="2467225" y="996625"/>
            <a:ext cx="2736300" cy="599400"/>
          </a:xfrm>
          <a:prstGeom prst="rect">
            <a:avLst/>
          </a:prstGeom>
          <a:noFill/>
          <a:ln>
            <a:noFill/>
          </a:ln>
          <a:effectLst>
            <a:outerShdw rotWithShape="0" algn="bl" dir="2280000" dist="28575">
              <a:srgbClr val="7F6000">
                <a:alpha val="49019"/>
              </a:srgbClr>
            </a:outerShdw>
          </a:effectLst>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D966"/>
                </a:solidFill>
                <a:latin typeface="Lexend"/>
                <a:ea typeface="Lexend"/>
                <a:cs typeface="Lexend"/>
                <a:sym typeface="Lexend"/>
              </a:rPr>
              <a:t>PYTHON</a:t>
            </a:r>
            <a:endParaRPr b="1" i="0" sz="4000" u="none" cap="none" strike="noStrike">
              <a:solidFill>
                <a:srgbClr val="FFD966"/>
              </a:solidFill>
              <a:latin typeface="Lexend"/>
              <a:ea typeface="Lexend"/>
              <a:cs typeface="Lexend"/>
              <a:sym typeface="Lexend"/>
            </a:endParaRPr>
          </a:p>
        </p:txBody>
      </p:sp>
      <p:sp>
        <p:nvSpPr>
          <p:cNvPr id="27" name="Google Shape;27;p45"/>
          <p:cNvSpPr txBox="1"/>
          <p:nvPr/>
        </p:nvSpPr>
        <p:spPr>
          <a:xfrm>
            <a:off x="1975800" y="4000500"/>
            <a:ext cx="5192400" cy="864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b="0" i="0" lang="es-MX" sz="1900" u="none" cap="none" strike="noStrike">
                <a:solidFill>
                  <a:srgbClr val="434343"/>
                </a:solidFill>
                <a:latin typeface="Lexend SemiBold"/>
                <a:ea typeface="Lexend SemiBold"/>
                <a:cs typeface="Lexend SemiBold"/>
                <a:sym typeface="Lexend SemiBold"/>
              </a:rPr>
              <a:t>Yuseff Mejia - Nicolas Zulaica</a:t>
            </a:r>
            <a:br>
              <a:rPr b="0" i="0" lang="es-MX" sz="1900" u="none" cap="none" strike="noStrike">
                <a:solidFill>
                  <a:srgbClr val="666666"/>
                </a:solidFill>
                <a:latin typeface="Lexend Medium"/>
                <a:ea typeface="Lexend Medium"/>
                <a:cs typeface="Lexend Medium"/>
                <a:sym typeface="Lexend Medium"/>
              </a:rPr>
            </a:br>
            <a:r>
              <a:rPr b="0" i="0" lang="es-MX" sz="1900" u="none" cap="none" strike="noStrike">
                <a:solidFill>
                  <a:srgbClr val="666666"/>
                </a:solidFill>
                <a:latin typeface="Lexend"/>
                <a:ea typeface="Lexend"/>
                <a:cs typeface="Lexend"/>
                <a:sym typeface="Lexend"/>
              </a:rPr>
              <a:t>Agosto 2023</a:t>
            </a:r>
            <a:endParaRPr b="0" i="0" sz="1900" u="none" cap="none" strike="noStrike">
              <a:solidFill>
                <a:srgbClr val="666666"/>
              </a:solidFill>
              <a:latin typeface="Lexend"/>
              <a:ea typeface="Lexend"/>
              <a:cs typeface="Lexend"/>
              <a:sym typeface="Lexe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48"/>
          <p:cNvSpPr txBox="1"/>
          <p:nvPr>
            <p:ph type="title"/>
          </p:nvPr>
        </p:nvSpPr>
        <p:spPr>
          <a:xfrm>
            <a:off x="311700" y="18020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3" name="Google Shape;33;p4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4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49"/>
          <p:cNvSpPr txBox="1"/>
          <p:nvPr>
            <p:ph type="title"/>
          </p:nvPr>
        </p:nvSpPr>
        <p:spPr>
          <a:xfrm>
            <a:off x="311700" y="18020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8" name="Google Shape;3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5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5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5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5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5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68300" lvl="0" marL="457200" algn="l">
              <a:lnSpc>
                <a:spcPct val="115000"/>
              </a:lnSpc>
              <a:spcBef>
                <a:spcPts val="0"/>
              </a:spcBef>
              <a:spcAft>
                <a:spcPts val="0"/>
              </a:spcAft>
              <a:buSzPts val="22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51" name="Google Shape;5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311700" y="180200"/>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500"/>
              <a:buFont typeface="Lexend SemiBold"/>
              <a:buNone/>
              <a:defRPr b="0" i="0" sz="3500" u="none" cap="none" strike="noStrike">
                <a:solidFill>
                  <a:schemeClr val="dk1"/>
                </a:solidFill>
                <a:latin typeface="Lexend SemiBold"/>
                <a:ea typeface="Lexend SemiBold"/>
                <a:cs typeface="Lexend SemiBold"/>
                <a:sym typeface="Lexend SemiBold"/>
              </a:defRPr>
            </a:lvl1pPr>
            <a:lvl2pPr lvl="1"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500"/>
              <a:buFont typeface="Arial"/>
              <a:buNone/>
              <a:defRPr b="0" i="0" sz="3500" u="none" cap="none" strike="noStrike">
                <a:solidFill>
                  <a:schemeClr val="dk1"/>
                </a:solidFill>
                <a:latin typeface="Arial"/>
                <a:ea typeface="Arial"/>
                <a:cs typeface="Arial"/>
                <a:sym typeface="Arial"/>
              </a:defRPr>
            </a:lvl9pPr>
          </a:lstStyle>
          <a:p/>
        </p:txBody>
      </p:sp>
      <p:sp>
        <p:nvSpPr>
          <p:cNvPr id="7" name="Google Shape;7;p44"/>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rmAutofit/>
          </a:bodyPr>
          <a:lstStyle>
            <a:lvl1pPr indent="-368300" lvl="0" marL="457200" marR="0" rtl="0" algn="l">
              <a:lnSpc>
                <a:spcPct val="115000"/>
              </a:lnSpc>
              <a:spcBef>
                <a:spcPts val="0"/>
              </a:spcBef>
              <a:spcAft>
                <a:spcPts val="0"/>
              </a:spcAft>
              <a:buClr>
                <a:srgbClr val="434343"/>
              </a:buClr>
              <a:buSzPts val="2200"/>
              <a:buFont typeface="Roboto"/>
              <a:buChar char="●"/>
              <a:defRPr b="0" i="0" sz="2200" u="none" cap="none" strike="noStrike">
                <a:solidFill>
                  <a:srgbClr val="434343"/>
                </a:solidFill>
                <a:latin typeface="Roboto"/>
                <a:ea typeface="Roboto"/>
                <a:cs typeface="Roboto"/>
                <a:sym typeface="Roboto"/>
              </a:defRPr>
            </a:lvl1pPr>
            <a:lvl2pPr indent="-342900" lvl="1" marL="9144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2pPr>
            <a:lvl3pPr indent="-342900" lvl="2" marL="13716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3pPr>
            <a:lvl4pPr indent="-342900" lvl="3" marL="18288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4pPr>
            <a:lvl5pPr indent="-342900" lvl="4" marL="22860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5pPr>
            <a:lvl6pPr indent="-342900" lvl="5" marL="27432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6pPr>
            <a:lvl7pPr indent="-342900" lvl="6" marL="32004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7pPr>
            <a:lvl8pPr indent="-342900" lvl="7" marL="36576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8pPr>
            <a:lvl9pPr indent="-342900" lvl="8" marL="41148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9pPr>
          </a:lstStyle>
          <a:p/>
        </p:txBody>
      </p:sp>
      <p:sp>
        <p:nvSpPr>
          <p:cNvPr id="8" name="Google Shape;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pic>
        <p:nvPicPr>
          <p:cNvPr id="9" name="Google Shape;9;p44"/>
          <p:cNvPicPr preferRelativeResize="0"/>
          <p:nvPr/>
        </p:nvPicPr>
        <p:blipFill rotWithShape="1">
          <a:blip r:embed="rId1">
            <a:alphaModFix/>
          </a:blip>
          <a:srcRect b="0" l="0" r="0" t="0"/>
          <a:stretch/>
        </p:blipFill>
        <p:spPr>
          <a:xfrm>
            <a:off x="0" y="0"/>
            <a:ext cx="242887" cy="5150646"/>
          </a:xfrm>
          <a:prstGeom prst="rect">
            <a:avLst/>
          </a:prstGeom>
          <a:noFill/>
          <a:ln>
            <a:noFill/>
          </a:ln>
        </p:spPr>
      </p:pic>
      <p:sp>
        <p:nvSpPr>
          <p:cNvPr id="10" name="Google Shape;10;p44"/>
          <p:cNvSpPr/>
          <p:nvPr/>
        </p:nvSpPr>
        <p:spPr>
          <a:xfrm>
            <a:off x="132425" y="4864725"/>
            <a:ext cx="9011700" cy="2787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4"/>
          <p:cNvSpPr/>
          <p:nvPr/>
        </p:nvSpPr>
        <p:spPr>
          <a:xfrm>
            <a:off x="132425" y="4829875"/>
            <a:ext cx="9011700" cy="351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4"/>
          <p:cNvSpPr txBox="1"/>
          <p:nvPr/>
        </p:nvSpPr>
        <p:spPr>
          <a:xfrm>
            <a:off x="6818550"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Mejia - Zulaica</a:t>
            </a:r>
            <a:endParaRPr b="0" i="0" sz="1200" u="none" cap="none" strike="noStrike">
              <a:solidFill>
                <a:srgbClr val="000000"/>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youtube.com/live/CSjQZtw3h1o?si=8qAAOKu5Ki6TupFj" TargetMode="External"/><Relationship Id="rId4" Type="http://schemas.openxmlformats.org/officeDocument/2006/relationships/image" Target="../media/image3.jp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jpg"/><Relationship Id="rId5" Type="http://schemas.openxmlformats.org/officeDocument/2006/relationships/image" Target="../media/image6.png"/><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9.jpg"/><Relationship Id="rId6"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4.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4.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1f7c517c9a8_0_0"/>
          <p:cNvSpPr/>
          <p:nvPr/>
        </p:nvSpPr>
        <p:spPr>
          <a:xfrm>
            <a:off x="155100" y="0"/>
            <a:ext cx="9162900" cy="3788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4" name="Google Shape;64;g1f7c517c9a8_0_0"/>
          <p:cNvSpPr txBox="1"/>
          <p:nvPr>
            <p:ph idx="4294967295" type="ctrTitle"/>
          </p:nvPr>
        </p:nvSpPr>
        <p:spPr>
          <a:xfrm>
            <a:off x="2467225" y="1443625"/>
            <a:ext cx="6468900" cy="2052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accent3"/>
              </a:buClr>
              <a:buSzPts val="6000"/>
              <a:buFont typeface="Alfa Slab One"/>
              <a:buNone/>
            </a:pPr>
            <a:r>
              <a:rPr b="0" i="0" lang="es-MX" sz="5000" u="none" cap="none" strike="noStrike">
                <a:solidFill>
                  <a:srgbClr val="325895"/>
                </a:solidFill>
                <a:latin typeface="Alfa Slab One"/>
                <a:ea typeface="Alfa Slab One"/>
                <a:cs typeface="Alfa Slab One"/>
                <a:sym typeface="Alfa Slab One"/>
              </a:rPr>
              <a:t>Desarrollo web</a:t>
            </a:r>
            <a:endParaRPr b="0" i="0" sz="5000" u="none" cap="none" strike="noStrike">
              <a:solidFill>
                <a:srgbClr val="325895"/>
              </a:solidFill>
              <a:latin typeface="Alfa Slab One"/>
              <a:ea typeface="Alfa Slab One"/>
              <a:cs typeface="Alfa Slab One"/>
              <a:sym typeface="Alfa Slab One"/>
            </a:endParaRPr>
          </a:p>
        </p:txBody>
      </p:sp>
      <p:pic>
        <p:nvPicPr>
          <p:cNvPr id="65" name="Google Shape;65;g1f7c517c9a8_0_0"/>
          <p:cNvPicPr preferRelativeResize="0"/>
          <p:nvPr/>
        </p:nvPicPr>
        <p:blipFill rotWithShape="1">
          <a:blip r:embed="rId3">
            <a:alphaModFix/>
          </a:blip>
          <a:srcRect b="0" l="0" r="0" t="0"/>
          <a:stretch/>
        </p:blipFill>
        <p:spPr>
          <a:xfrm>
            <a:off x="435000" y="656025"/>
            <a:ext cx="2197850" cy="2197850"/>
          </a:xfrm>
          <a:prstGeom prst="rect">
            <a:avLst/>
          </a:prstGeom>
          <a:noFill/>
          <a:ln>
            <a:noFill/>
          </a:ln>
        </p:spPr>
      </p:pic>
      <p:sp>
        <p:nvSpPr>
          <p:cNvPr id="66" name="Google Shape;66;g1f7c517c9a8_0_0"/>
          <p:cNvSpPr txBox="1"/>
          <p:nvPr/>
        </p:nvSpPr>
        <p:spPr>
          <a:xfrm>
            <a:off x="2632850" y="1067000"/>
            <a:ext cx="3457200" cy="5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s-MX" sz="1900" u="none" cap="none" strike="noStrike">
                <a:solidFill>
                  <a:srgbClr val="07A4FB"/>
                </a:solidFill>
                <a:latin typeface="Proxima Nova"/>
                <a:ea typeface="Proxima Nova"/>
                <a:cs typeface="Proxima Nova"/>
                <a:sym typeface="Proxima Nova"/>
              </a:rPr>
              <a:t>MARATÓN DE</a:t>
            </a:r>
            <a:endParaRPr b="1" i="0" sz="1900" u="none" cap="none" strike="noStrike">
              <a:solidFill>
                <a:srgbClr val="07A4FB"/>
              </a:solidFill>
              <a:latin typeface="Proxima Nova"/>
              <a:ea typeface="Proxima Nova"/>
              <a:cs typeface="Proxima Nova"/>
              <a:sym typeface="Proxima Nova"/>
            </a:endParaRPr>
          </a:p>
        </p:txBody>
      </p:sp>
      <p:sp>
        <p:nvSpPr>
          <p:cNvPr id="67" name="Google Shape;67;g1f7c517c9a8_0_0"/>
          <p:cNvSpPr txBox="1"/>
          <p:nvPr/>
        </p:nvSpPr>
        <p:spPr>
          <a:xfrm>
            <a:off x="3329500" y="4062525"/>
            <a:ext cx="39123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s-MX" sz="2100" u="none" cap="none" strike="noStrike">
                <a:solidFill>
                  <a:schemeClr val="dk2"/>
                </a:solidFill>
                <a:latin typeface="Proxima Nova"/>
                <a:ea typeface="Proxima Nova"/>
                <a:cs typeface="Proxima Nova"/>
                <a:sym typeface="Proxima Nova"/>
              </a:rPr>
              <a:t> YUSCU MEJIA </a:t>
            </a:r>
            <a:endParaRPr b="1" i="0" sz="2100" u="none" cap="none" strike="noStrike">
              <a:solidFill>
                <a:schemeClr val="dk2"/>
              </a:solidFill>
              <a:latin typeface="Proxima Nova"/>
              <a:ea typeface="Proxima Nova"/>
              <a:cs typeface="Proxima Nova"/>
              <a:sym typeface="Proxima Nova"/>
            </a:endParaRPr>
          </a:p>
        </p:txBody>
      </p:sp>
      <p:sp>
        <p:nvSpPr>
          <p:cNvPr id="68" name="Google Shape;68;g1f7c517c9a8_0_0"/>
          <p:cNvSpPr txBox="1"/>
          <p:nvPr/>
        </p:nvSpPr>
        <p:spPr>
          <a:xfrm>
            <a:off x="2541200" y="4459900"/>
            <a:ext cx="3912300" cy="34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MX" sz="1900" u="none" cap="none" strike="noStrike">
                <a:solidFill>
                  <a:schemeClr val="dk2"/>
                </a:solidFill>
                <a:latin typeface="Proxima Nova"/>
                <a:ea typeface="Proxima Nova"/>
                <a:cs typeface="Proxima Nova"/>
                <a:sym typeface="Proxima Nova"/>
              </a:rPr>
              <a:t>Febrero 2024 </a:t>
            </a:r>
            <a:endParaRPr b="0" i="0" sz="1900" u="none"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63" name="Google Shape;163;p58"/>
          <p:cNvSpPr txBox="1"/>
          <p:nvPr>
            <p:ph idx="1" type="body"/>
          </p:nvPr>
        </p:nvSpPr>
        <p:spPr>
          <a:xfrm>
            <a:off x="2852095" y="887800"/>
            <a:ext cx="3051400" cy="65326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000">
                <a:solidFill>
                  <a:srgbClr val="666666"/>
                </a:solidFill>
              </a:rPr>
              <a:t>Etiquetas sobre </a:t>
            </a:r>
            <a:r>
              <a:rPr b="1" i="0" lang="es-MX" sz="2000" u="sng">
                <a:solidFill>
                  <a:srgbClr val="000000"/>
                </a:solidFill>
                <a:latin typeface="Arial"/>
                <a:ea typeface="Arial"/>
                <a:cs typeface="Arial"/>
                <a:sym typeface="Arial"/>
              </a:rPr>
              <a:t>Links</a:t>
            </a:r>
            <a:r>
              <a:rPr lang="es-MX" sz="2000">
                <a:solidFill>
                  <a:srgbClr val="666666"/>
                </a:solidFill>
              </a:rPr>
              <a:t>:</a:t>
            </a:r>
            <a:br>
              <a:rPr b="0" i="0" lang="es-MX" sz="1600">
                <a:solidFill>
                  <a:srgbClr val="000000"/>
                </a:solidFill>
                <a:latin typeface="Arial"/>
                <a:ea typeface="Arial"/>
                <a:cs typeface="Arial"/>
                <a:sym typeface="Arial"/>
              </a:rPr>
            </a:br>
            <a:br>
              <a:rPr b="0" i="0" lang="es-MX" sz="1600">
                <a:solidFill>
                  <a:srgbClr val="000000"/>
                </a:solidFill>
                <a:latin typeface="Arial"/>
                <a:ea typeface="Arial"/>
                <a:cs typeface="Arial"/>
                <a:sym typeface="Arial"/>
              </a:rPr>
            </a:br>
            <a:endParaRPr b="0" i="0" sz="16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64" name="Google Shape;164;p5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65" name="Google Shape;165;p58"/>
          <p:cNvSpPr txBox="1"/>
          <p:nvPr/>
        </p:nvSpPr>
        <p:spPr>
          <a:xfrm>
            <a:off x="1827183" y="1432359"/>
            <a:ext cx="45760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Enlaces de un lugar de una página web a otro, dentro de la misma página (atributo id)</a:t>
            </a:r>
            <a:endParaRPr b="1" i="0" sz="1400" u="none" cap="none" strike="noStrike">
              <a:solidFill>
                <a:srgbClr val="000000"/>
              </a:solidFill>
              <a:latin typeface="Arial"/>
              <a:ea typeface="Arial"/>
              <a:cs typeface="Arial"/>
              <a:sym typeface="Arial"/>
            </a:endParaRPr>
          </a:p>
        </p:txBody>
      </p:sp>
      <p:sp>
        <p:nvSpPr>
          <p:cNvPr id="166" name="Google Shape;166;p58"/>
          <p:cNvSpPr txBox="1"/>
          <p:nvPr/>
        </p:nvSpPr>
        <p:spPr>
          <a:xfrm>
            <a:off x="1213080" y="2132269"/>
            <a:ext cx="72269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href</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#seccion2</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Arial"/>
                <a:ea typeface="Arial"/>
                <a:cs typeface="Arial"/>
                <a:sym typeface="Arial"/>
              </a:rPr>
              <a:t>Enlace a otra sección dentro de la misma página</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p:txBody>
      </p:sp>
      <p:sp>
        <p:nvSpPr>
          <p:cNvPr id="167" name="Google Shape;167;p58"/>
          <p:cNvSpPr txBox="1"/>
          <p:nvPr/>
        </p:nvSpPr>
        <p:spPr>
          <a:xfrm>
            <a:off x="1213080" y="3473367"/>
            <a:ext cx="7226968" cy="61552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h2 </a:t>
            </a:r>
            <a:r>
              <a:rPr b="0" i="0" lang="es-MX" sz="1400" u="none" cap="none" strike="noStrike">
                <a:solidFill>
                  <a:srgbClr val="FF0000"/>
                </a:solidFill>
                <a:latin typeface="Fira Mono"/>
                <a:ea typeface="Fira Mono"/>
                <a:cs typeface="Fira Mono"/>
                <a:sym typeface="Fira Mono"/>
              </a:rPr>
              <a:t>id</a:t>
            </a:r>
            <a:r>
              <a:rPr b="0" i="0" lang="es-MX" sz="1400" u="none" cap="none" strike="noStrike">
                <a:solidFill>
                  <a:schemeClr val="accent4"/>
                </a:solidFill>
                <a:latin typeface="Fira Mono"/>
                <a:ea typeface="Fira Mono"/>
                <a:cs typeface="Fira Mono"/>
                <a:sym typeface="Fira Mono"/>
              </a:rPr>
              <a:t>=“seccion2”</a:t>
            </a:r>
            <a:r>
              <a:rPr b="0" i="0" lang="es-MX" sz="1400" u="none" cap="none" strike="noStrike">
                <a:solidFill>
                  <a:schemeClr val="accent1"/>
                </a:solidFill>
                <a:latin typeface="Fira Mono"/>
                <a:ea typeface="Fira Mono"/>
                <a:cs typeface="Fira Mono"/>
                <a:sym typeface="Fira Mono"/>
              </a:rPr>
              <a:t>&gt;</a:t>
            </a:r>
            <a:r>
              <a:rPr b="0" i="0" lang="es-MX" sz="1400" u="none" cap="none" strike="noStrike">
                <a:solidFill>
                  <a:schemeClr val="dk1"/>
                </a:solidFill>
                <a:latin typeface="Arial"/>
                <a:ea typeface="Arial"/>
                <a:cs typeface="Arial"/>
                <a:sym typeface="Arial"/>
              </a:rPr>
              <a:t>Seccion2</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h2</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p</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Contenido de la sección 2</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p</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
        <p:nvSpPr>
          <p:cNvPr id="168" name="Google Shape;168;p58"/>
          <p:cNvSpPr txBox="1"/>
          <p:nvPr/>
        </p:nvSpPr>
        <p:spPr>
          <a:xfrm>
            <a:off x="1468306" y="2741247"/>
            <a:ext cx="45760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Al hacerle click al enlace de arriba, nos trasladara a la sección 2 </a:t>
            </a:r>
            <a:endParaRPr b="1"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74" name="Google Shape;174;p8"/>
          <p:cNvSpPr txBox="1"/>
          <p:nvPr>
            <p:ph idx="1" type="body"/>
          </p:nvPr>
        </p:nvSpPr>
        <p:spPr>
          <a:xfrm>
            <a:off x="542442" y="848940"/>
            <a:ext cx="6819254" cy="567732"/>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500">
                <a:solidFill>
                  <a:srgbClr val="666666"/>
                </a:solidFill>
              </a:rPr>
              <a:t>Etiquetas sobre imagenes:</a:t>
            </a:r>
            <a:endParaRPr b="0" i="0" sz="16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75" name="Google Shape;175;p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76" name="Google Shape;176;p8"/>
          <p:cNvSpPr txBox="1"/>
          <p:nvPr/>
        </p:nvSpPr>
        <p:spPr>
          <a:xfrm>
            <a:off x="580237" y="1969437"/>
            <a:ext cx="78327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img</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src</a:t>
            </a:r>
            <a:r>
              <a:rPr b="0" i="0" lang="es-MX" sz="1400" u="none" cap="none" strike="noStrike">
                <a:solidFill>
                  <a:srgbClr val="0C5ADB"/>
                </a:solidFill>
                <a:latin typeface="Fira Mono"/>
                <a:ea typeface="Fira Mono"/>
                <a:cs typeface="Fira Mono"/>
                <a:sym typeface="Fira Mono"/>
              </a:rPr>
              <a:t>=“imagen.jpg“ </a:t>
            </a:r>
            <a:r>
              <a:rPr b="0" i="0" lang="es-MX" sz="1400" u="none" cap="none" strike="noStrike">
                <a:solidFill>
                  <a:srgbClr val="FF0000"/>
                </a:solidFill>
                <a:latin typeface="Fira Mono"/>
                <a:ea typeface="Fira Mono"/>
                <a:cs typeface="Fira Mono"/>
                <a:sym typeface="Fira Mono"/>
              </a:rPr>
              <a:t>alt</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"Descripción de la imagen“</a:t>
            </a:r>
            <a:r>
              <a:rPr b="0" i="0" lang="es-MX" sz="1400" u="none" cap="none" strike="noStrike">
                <a:solidFill>
                  <a:srgbClr val="FF0000"/>
                </a:solidFill>
                <a:latin typeface="Fira Mono"/>
                <a:ea typeface="Fira Mono"/>
                <a:cs typeface="Fira Mono"/>
                <a:sym typeface="Fira Mono"/>
              </a:rPr>
              <a:t> title</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 Título de la imagen " </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p:txBody>
      </p:sp>
      <p:sp>
        <p:nvSpPr>
          <p:cNvPr id="177" name="Google Shape;177;p8"/>
          <p:cNvSpPr txBox="1"/>
          <p:nvPr/>
        </p:nvSpPr>
        <p:spPr>
          <a:xfrm>
            <a:off x="2013694" y="1507932"/>
            <a:ext cx="25583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Y atributos src, alt y title</a:t>
            </a:r>
            <a:endParaRPr b="1" i="0" sz="1400" u="none" cap="none" strike="noStrike">
              <a:solidFill>
                <a:srgbClr val="000000"/>
              </a:solidFill>
              <a:latin typeface="Arial"/>
              <a:ea typeface="Arial"/>
              <a:cs typeface="Arial"/>
              <a:sym typeface="Arial"/>
            </a:endParaRPr>
          </a:p>
        </p:txBody>
      </p:sp>
      <p:sp>
        <p:nvSpPr>
          <p:cNvPr id="178" name="Google Shape;178;p8"/>
          <p:cNvSpPr txBox="1"/>
          <p:nvPr/>
        </p:nvSpPr>
        <p:spPr>
          <a:xfrm>
            <a:off x="580237" y="1496711"/>
            <a:ext cx="1521995"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3000"/>
              <a:buFont typeface="Arial"/>
              <a:buNone/>
            </a:pPr>
            <a:r>
              <a:rPr b="1" i="0" lang="es-MX" sz="1400" u="none" cap="none" strike="noStrike">
                <a:solidFill>
                  <a:schemeClr val="dk1"/>
                </a:solidFill>
                <a:latin typeface="Arial"/>
                <a:ea typeface="Arial"/>
                <a:cs typeface="Arial"/>
                <a:sym typeface="Arial"/>
              </a:rPr>
              <a:t>Etiqueta &lt;img&gt;</a:t>
            </a:r>
            <a:endParaRPr b="1" i="0" sz="1400" u="none" cap="none" strike="noStrike">
              <a:solidFill>
                <a:schemeClr val="dk1"/>
              </a:solidFill>
              <a:latin typeface="Arial"/>
              <a:ea typeface="Arial"/>
              <a:cs typeface="Arial"/>
              <a:sym typeface="Arial"/>
            </a:endParaRPr>
          </a:p>
        </p:txBody>
      </p:sp>
      <p:sp>
        <p:nvSpPr>
          <p:cNvPr id="179" name="Google Shape;179;p8"/>
          <p:cNvSpPr txBox="1"/>
          <p:nvPr/>
        </p:nvSpPr>
        <p:spPr>
          <a:xfrm>
            <a:off x="542442" y="2571750"/>
            <a:ext cx="45760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Formatos de las imágenes: GIF, PNG, JPG, SVG</a:t>
            </a:r>
            <a:endParaRPr b="1" i="0" sz="1400" u="none" cap="none" strike="noStrike">
              <a:solidFill>
                <a:srgbClr val="000000"/>
              </a:solidFill>
              <a:latin typeface="Arial"/>
              <a:ea typeface="Arial"/>
              <a:cs typeface="Arial"/>
              <a:sym typeface="Arial"/>
            </a:endParaRPr>
          </a:p>
        </p:txBody>
      </p:sp>
      <p:sp>
        <p:nvSpPr>
          <p:cNvPr id="180" name="Google Shape;180;p8"/>
          <p:cNvSpPr txBox="1"/>
          <p:nvPr/>
        </p:nvSpPr>
        <p:spPr>
          <a:xfrm>
            <a:off x="580237" y="2922281"/>
            <a:ext cx="8252063"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Char char="•"/>
            </a:pPr>
            <a:r>
              <a:rPr b="0" i="0" lang="es-MX" sz="1400" u="none" cap="none" strike="noStrike">
                <a:solidFill>
                  <a:srgbClr val="374151"/>
                </a:solidFill>
                <a:latin typeface="Arial"/>
                <a:ea typeface="Arial"/>
                <a:cs typeface="Arial"/>
                <a:sym typeface="Arial"/>
              </a:rPr>
              <a:t>GIF (Graphics Interchange Format</a:t>
            </a:r>
            <a:endParaRPr b="0" i="0" sz="14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s-MX" sz="1400" u="none" cap="none" strike="noStrike">
                <a:solidFill>
                  <a:srgbClr val="374151"/>
                </a:solidFill>
                <a:latin typeface="Arial"/>
                <a:ea typeface="Arial"/>
                <a:cs typeface="Arial"/>
                <a:sym typeface="Arial"/>
              </a:rPr>
              <a:t>PNG (Portable Network Graphics</a:t>
            </a:r>
            <a:endParaRPr b="0" i="0" sz="14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s-MX" sz="1400" u="none" cap="none" strike="noStrike">
                <a:solidFill>
                  <a:srgbClr val="374151"/>
                </a:solidFill>
                <a:latin typeface="Arial"/>
                <a:ea typeface="Arial"/>
                <a:cs typeface="Arial"/>
                <a:sym typeface="Arial"/>
              </a:rPr>
              <a:t>JPG (Joint Photographic Experts Group</a:t>
            </a:r>
            <a:endParaRPr b="0" i="0" sz="14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s-MX" sz="1400" u="none" cap="none" strike="noStrike">
                <a:solidFill>
                  <a:srgbClr val="374151"/>
                </a:solidFill>
                <a:latin typeface="Arial"/>
                <a:ea typeface="Arial"/>
                <a:cs typeface="Arial"/>
                <a:sym typeface="Arial"/>
              </a:rPr>
              <a:t>SVG (Scalable Vector Graphics)</a:t>
            </a:r>
            <a:endParaRPr b="0" i="0" sz="1400" u="none" cap="none" strike="noStrike">
              <a:solidFill>
                <a:srgbClr val="000000"/>
              </a:solidFill>
              <a:latin typeface="Arial"/>
              <a:ea typeface="Arial"/>
              <a:cs typeface="Arial"/>
              <a:sym typeface="Arial"/>
            </a:endParaRPr>
          </a:p>
        </p:txBody>
      </p:sp>
      <p:sp>
        <p:nvSpPr>
          <p:cNvPr id="181" name="Google Shape;181;p8"/>
          <p:cNvSpPr txBox="1"/>
          <p:nvPr/>
        </p:nvSpPr>
        <p:spPr>
          <a:xfrm>
            <a:off x="456078" y="3892059"/>
            <a:ext cx="6201395"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Dimensiones de las imágenes</a:t>
            </a:r>
            <a:endParaRPr b="1" i="0" sz="1400" u="none" cap="none" strike="noStrike">
              <a:solidFill>
                <a:srgbClr val="000000"/>
              </a:solidFill>
              <a:latin typeface="Arial"/>
              <a:ea typeface="Arial"/>
              <a:cs typeface="Arial"/>
              <a:sym typeface="Arial"/>
            </a:endParaRPr>
          </a:p>
        </p:txBody>
      </p:sp>
      <p:sp>
        <p:nvSpPr>
          <p:cNvPr id="182" name="Google Shape;182;p8"/>
          <p:cNvSpPr txBox="1"/>
          <p:nvPr/>
        </p:nvSpPr>
        <p:spPr>
          <a:xfrm>
            <a:off x="456078" y="4220470"/>
            <a:ext cx="78327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img</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src</a:t>
            </a:r>
            <a:r>
              <a:rPr b="0" i="0" lang="es-MX" sz="1400" u="none" cap="none" strike="noStrike">
                <a:solidFill>
                  <a:srgbClr val="0C5ADB"/>
                </a:solidFill>
                <a:latin typeface="Fira Mono"/>
                <a:ea typeface="Fira Mono"/>
                <a:cs typeface="Fira Mono"/>
                <a:sym typeface="Fira Mono"/>
              </a:rPr>
              <a:t>=“imagen.jpg“ </a:t>
            </a:r>
            <a:r>
              <a:rPr b="0" i="0" lang="es-MX" sz="1400" u="none" cap="none" strike="noStrike">
                <a:solidFill>
                  <a:srgbClr val="FF0000"/>
                </a:solidFill>
                <a:latin typeface="Fira Mono"/>
                <a:ea typeface="Fira Mono"/>
                <a:cs typeface="Fira Mono"/>
                <a:sym typeface="Fira Mono"/>
              </a:rPr>
              <a:t>width</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“300“</a:t>
            </a:r>
            <a:r>
              <a:rPr b="0" i="0" lang="es-MX" sz="1400" u="none" cap="none" strike="noStrike">
                <a:solidFill>
                  <a:srgbClr val="FF0000"/>
                </a:solidFill>
                <a:latin typeface="Fira Mono"/>
                <a:ea typeface="Fira Mono"/>
                <a:cs typeface="Fira Mono"/>
                <a:sym typeface="Fira Mono"/>
              </a:rPr>
              <a:t> height</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 200" </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5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88" name="Google Shape;188;p59"/>
          <p:cNvSpPr txBox="1"/>
          <p:nvPr>
            <p:ph idx="1" type="body"/>
          </p:nvPr>
        </p:nvSpPr>
        <p:spPr>
          <a:xfrm>
            <a:off x="542442" y="1116689"/>
            <a:ext cx="6819254" cy="3447562"/>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500">
                <a:solidFill>
                  <a:srgbClr val="666666"/>
                </a:solidFill>
              </a:rPr>
              <a:t>Etiquetas sobre imagenes:</a:t>
            </a:r>
            <a:endParaRPr/>
          </a:p>
          <a:p>
            <a:pPr indent="0" lvl="0" marL="38100" rtl="0" algn="l">
              <a:lnSpc>
                <a:spcPct val="115000"/>
              </a:lnSpc>
              <a:spcBef>
                <a:spcPts val="0"/>
              </a:spcBef>
              <a:spcAft>
                <a:spcPts val="0"/>
              </a:spcAft>
              <a:buSzPts val="3000"/>
              <a:buNone/>
            </a:pPr>
            <a:r>
              <a:t/>
            </a:r>
            <a:endParaRPr b="0" i="0" sz="1800">
              <a:solidFill>
                <a:srgbClr val="000000"/>
              </a:solidFill>
              <a:latin typeface="Arial"/>
              <a:ea typeface="Arial"/>
              <a:cs typeface="Arial"/>
              <a:sym typeface="Arial"/>
            </a:endParaRPr>
          </a:p>
          <a:p>
            <a:pPr indent="0" lvl="0" marL="38100" rtl="0" algn="l">
              <a:lnSpc>
                <a:spcPct val="115000"/>
              </a:lnSpc>
              <a:spcBef>
                <a:spcPts val="0"/>
              </a:spcBef>
              <a:spcAft>
                <a:spcPts val="0"/>
              </a:spcAft>
              <a:buSzPts val="3000"/>
              <a:buNone/>
            </a:pPr>
            <a:r>
              <a:t/>
            </a:r>
            <a:endParaRPr b="0" i="0" sz="16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89" name="Google Shape;189;p5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90" name="Google Shape;190;p59"/>
          <p:cNvSpPr txBox="1"/>
          <p:nvPr/>
        </p:nvSpPr>
        <p:spPr>
          <a:xfrm>
            <a:off x="542442" y="1963476"/>
            <a:ext cx="4576010"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Etiquetas &lt;figure&gt; y &lt;figcaption&gt;</a:t>
            </a:r>
            <a:endParaRPr b="1" i="0" sz="900" u="none" cap="none" strike="noStrike">
              <a:solidFill>
                <a:srgbClr val="000000"/>
              </a:solidFill>
              <a:latin typeface="Arial"/>
              <a:ea typeface="Arial"/>
              <a:cs typeface="Arial"/>
              <a:sym typeface="Arial"/>
            </a:endParaRPr>
          </a:p>
        </p:txBody>
      </p:sp>
      <p:sp>
        <p:nvSpPr>
          <p:cNvPr id="191" name="Google Shape;191;p59"/>
          <p:cNvSpPr txBox="1"/>
          <p:nvPr/>
        </p:nvSpPr>
        <p:spPr>
          <a:xfrm>
            <a:off x="542442" y="2390612"/>
            <a:ext cx="7832768" cy="147729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figure</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400" u="none" cap="none" strike="noStrike">
              <a:solidFill>
                <a:srgbClr val="0C5ADB"/>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  &lt;</a:t>
            </a:r>
            <a:r>
              <a:rPr b="0" i="0" lang="es-MX" sz="1400" u="none" cap="none" strike="noStrike">
                <a:solidFill>
                  <a:schemeClr val="accent4"/>
                </a:solidFill>
                <a:latin typeface="Fira Mono"/>
                <a:ea typeface="Fira Mono"/>
                <a:cs typeface="Fira Mono"/>
                <a:sym typeface="Fira Mono"/>
              </a:rPr>
              <a:t>img</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src</a:t>
            </a:r>
            <a:r>
              <a:rPr b="0" i="0" lang="es-MX" sz="1400" u="none" cap="none" strike="noStrike">
                <a:solidFill>
                  <a:srgbClr val="0C5ADB"/>
                </a:solidFill>
                <a:latin typeface="Fira Mono"/>
                <a:ea typeface="Fira Mono"/>
                <a:cs typeface="Fira Mono"/>
                <a:sym typeface="Fira Mono"/>
              </a:rPr>
              <a:t>=“imagen.jpg“ </a:t>
            </a:r>
            <a:r>
              <a:rPr b="0" i="0" lang="es-MX" sz="1400" u="none" cap="none" strike="noStrike">
                <a:solidFill>
                  <a:srgbClr val="FF0000"/>
                </a:solidFill>
                <a:latin typeface="Fira Mono"/>
                <a:ea typeface="Fira Mono"/>
                <a:cs typeface="Fira Mono"/>
                <a:sym typeface="Fira Mono"/>
              </a:rPr>
              <a:t>alt</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"Descripción de la imagen“</a:t>
            </a:r>
            <a:r>
              <a:rPr b="0" i="0" lang="es-MX" sz="1400" u="none" cap="none" strike="noStrike">
                <a:solidFill>
                  <a:srgbClr val="FF0000"/>
                </a:solidFill>
                <a:latin typeface="Fira Mono"/>
                <a:ea typeface="Fira Mono"/>
                <a:cs typeface="Fira Mono"/>
                <a:sym typeface="Fira Mono"/>
              </a:rPr>
              <a:t> title</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 Título de la imagen " </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  &lt;</a:t>
            </a:r>
            <a:r>
              <a:rPr b="0" i="0" lang="es-MX" sz="1400" u="none" cap="none" strike="noStrike">
                <a:solidFill>
                  <a:schemeClr val="accent4"/>
                </a:solidFill>
                <a:latin typeface="Fira Mono"/>
                <a:ea typeface="Fira Mono"/>
                <a:cs typeface="Fira Mono"/>
                <a:sym typeface="Fira Mono"/>
              </a:rPr>
              <a:t>figcaption</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Arial"/>
                <a:ea typeface="Arial"/>
                <a:cs typeface="Arial"/>
                <a:sym typeface="Arial"/>
              </a:rPr>
              <a:t>Descripción detallada de la imagen.</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figcaption</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400" u="none" cap="none" strike="noStrike">
              <a:solidFill>
                <a:srgbClr val="0C5ADB"/>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figure</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97" name="Google Shape;197;p9"/>
          <p:cNvSpPr txBox="1"/>
          <p:nvPr>
            <p:ph idx="1" type="body"/>
          </p:nvPr>
        </p:nvSpPr>
        <p:spPr>
          <a:xfrm>
            <a:off x="566505" y="654486"/>
            <a:ext cx="7338446" cy="59761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500">
                <a:solidFill>
                  <a:srgbClr val="666666"/>
                </a:solidFill>
              </a:rPr>
              <a:t>Etiquetas sobre tablas:</a:t>
            </a:r>
            <a:endParaRPr/>
          </a:p>
        </p:txBody>
      </p:sp>
      <p:sp>
        <p:nvSpPr>
          <p:cNvPr id="198" name="Google Shape;198;p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99" name="Google Shape;199;p9"/>
          <p:cNvSpPr txBox="1"/>
          <p:nvPr/>
        </p:nvSpPr>
        <p:spPr>
          <a:xfrm>
            <a:off x="707345" y="1163130"/>
            <a:ext cx="4576010"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Etiquetas &lt;table&gt;, &lt;tr&gt; y &lt;td&gt; &lt;th&gt;</a:t>
            </a:r>
            <a:endParaRPr b="1" i="0" sz="1400" u="none" cap="none" strike="noStrike">
              <a:solidFill>
                <a:srgbClr val="000000"/>
              </a:solidFill>
              <a:latin typeface="Arial"/>
              <a:ea typeface="Arial"/>
              <a:cs typeface="Arial"/>
              <a:sym typeface="Arial"/>
            </a:endParaRPr>
          </a:p>
        </p:txBody>
      </p:sp>
      <p:sp>
        <p:nvSpPr>
          <p:cNvPr id="200" name="Google Shape;200;p9"/>
          <p:cNvSpPr txBox="1"/>
          <p:nvPr/>
        </p:nvSpPr>
        <p:spPr>
          <a:xfrm>
            <a:off x="707345" y="1603781"/>
            <a:ext cx="4447161" cy="289306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table</a:t>
            </a:r>
            <a:r>
              <a:rPr b="0" i="0" lang="es-MX" sz="1600" u="none" cap="none" strike="noStrike">
                <a:solidFill>
                  <a:schemeClr val="dk1"/>
                </a:solidFill>
                <a:latin typeface="Arial"/>
                <a:ea typeface="Arial"/>
                <a:cs typeface="Arial"/>
                <a:sym typeface="Arial"/>
              </a:rPr>
              <a:t>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&gt;Encabezado Único &lt;/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&gt;Dato 1&lt;/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&gt;Dato 2&lt;/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table</a:t>
            </a:r>
            <a:r>
              <a:rPr b="0" i="0" lang="es-MX" sz="1600" u="none" cap="none" strike="noStrike">
                <a:solidFill>
                  <a:schemeClr val="dk1"/>
                </a:solidFill>
                <a:latin typeface="Arial"/>
                <a:ea typeface="Arial"/>
                <a:cs typeface="Arial"/>
                <a:sym typeface="Arial"/>
              </a:rPr>
              <a:t>&gt;</a:t>
            </a:r>
            <a:endParaRPr b="0" i="0" sz="11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06" name="Google Shape;206;p60"/>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500">
                <a:solidFill>
                  <a:srgbClr val="666666"/>
                </a:solidFill>
              </a:rPr>
              <a:t>Etiquetas sobre tablas:</a:t>
            </a:r>
            <a:endParaRPr b="0" i="0" sz="1800">
              <a:solidFill>
                <a:srgbClr val="000000"/>
              </a:solidFill>
              <a:latin typeface="Arial"/>
              <a:ea typeface="Arial"/>
              <a:cs typeface="Arial"/>
              <a:sym typeface="Arial"/>
            </a:endParaRPr>
          </a:p>
        </p:txBody>
      </p:sp>
      <p:sp>
        <p:nvSpPr>
          <p:cNvPr id="207" name="Google Shape;207;p6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08" name="Google Shape;208;p60"/>
          <p:cNvSpPr txBox="1"/>
          <p:nvPr/>
        </p:nvSpPr>
        <p:spPr>
          <a:xfrm>
            <a:off x="274069" y="3729660"/>
            <a:ext cx="62062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Extensión de celdas (Spanning), atributos colspan y rowspan</a:t>
            </a:r>
            <a:endParaRPr b="1" i="0" sz="1400" u="none" cap="none" strike="noStrike">
              <a:solidFill>
                <a:srgbClr val="000000"/>
              </a:solidFill>
              <a:latin typeface="Arial"/>
              <a:ea typeface="Arial"/>
              <a:cs typeface="Arial"/>
              <a:sym typeface="Arial"/>
            </a:endParaRPr>
          </a:p>
        </p:txBody>
      </p:sp>
      <p:sp>
        <p:nvSpPr>
          <p:cNvPr id="209" name="Google Shape;209;p60"/>
          <p:cNvSpPr txBox="1"/>
          <p:nvPr/>
        </p:nvSpPr>
        <p:spPr>
          <a:xfrm>
            <a:off x="509943" y="1259951"/>
            <a:ext cx="6820884"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División de una table en tres partes:</a:t>
            </a:r>
            <a:endParaRPr b="1" i="0" sz="1400" u="none" cap="none" strike="noStrike">
              <a:solidFill>
                <a:srgbClr val="000000"/>
              </a:solidFill>
              <a:latin typeface="Arial"/>
              <a:ea typeface="Arial"/>
              <a:cs typeface="Arial"/>
              <a:sym typeface="Arial"/>
            </a:endParaRPr>
          </a:p>
        </p:txBody>
      </p:sp>
      <p:sp>
        <p:nvSpPr>
          <p:cNvPr id="210" name="Google Shape;210;p60"/>
          <p:cNvSpPr txBox="1"/>
          <p:nvPr/>
        </p:nvSpPr>
        <p:spPr>
          <a:xfrm>
            <a:off x="3377215" y="1902672"/>
            <a:ext cx="2043876" cy="166196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tbody</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&gt;Dato 1&lt;/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&gt;Dato 2&lt;/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tbody</a:t>
            </a:r>
            <a:r>
              <a:rPr b="0" i="0" lang="es-MX" sz="1600" u="none" cap="none" strike="noStrike">
                <a:solidFill>
                  <a:schemeClr val="dk1"/>
                </a:solidFill>
                <a:latin typeface="Arial"/>
                <a:ea typeface="Arial"/>
                <a:cs typeface="Arial"/>
                <a:sym typeface="Arial"/>
              </a:rPr>
              <a:t>&gt;</a:t>
            </a:r>
            <a:endParaRPr b="0" i="0" sz="1100" u="none" cap="none" strike="noStrike">
              <a:solidFill>
                <a:schemeClr val="dk1"/>
              </a:solidFill>
              <a:latin typeface="Arial"/>
              <a:ea typeface="Arial"/>
              <a:cs typeface="Arial"/>
              <a:sym typeface="Arial"/>
            </a:endParaRPr>
          </a:p>
        </p:txBody>
      </p:sp>
      <p:sp>
        <p:nvSpPr>
          <p:cNvPr id="211" name="Google Shape;211;p60"/>
          <p:cNvSpPr txBox="1"/>
          <p:nvPr/>
        </p:nvSpPr>
        <p:spPr>
          <a:xfrm>
            <a:off x="6405418" y="1878113"/>
            <a:ext cx="2043876" cy="166196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tfoot</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&gt;pie 1&lt;/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&gt;pie 2&lt;/</a:t>
            </a:r>
            <a:r>
              <a:rPr b="0" i="0" lang="es-MX" sz="1600" u="none" cap="none" strike="noStrike">
                <a:solidFill>
                  <a:schemeClr val="accent4"/>
                </a:solidFill>
                <a:latin typeface="Arial"/>
                <a:ea typeface="Arial"/>
                <a:cs typeface="Arial"/>
                <a:sym typeface="Arial"/>
              </a:rPr>
              <a:t>td</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tfoot</a:t>
            </a:r>
            <a:r>
              <a:rPr b="0" i="0" lang="es-MX" sz="1600" u="none" cap="none" strike="noStrike">
                <a:solidFill>
                  <a:schemeClr val="dk1"/>
                </a:solidFill>
                <a:latin typeface="Arial"/>
                <a:ea typeface="Arial"/>
                <a:cs typeface="Arial"/>
                <a:sym typeface="Arial"/>
              </a:rPr>
              <a:t>&gt;</a:t>
            </a:r>
            <a:endParaRPr b="0" i="0" sz="1100" u="none" cap="none" strike="noStrike">
              <a:solidFill>
                <a:schemeClr val="dk1"/>
              </a:solidFill>
              <a:latin typeface="Arial"/>
              <a:ea typeface="Arial"/>
              <a:cs typeface="Arial"/>
              <a:sym typeface="Arial"/>
            </a:endParaRPr>
          </a:p>
        </p:txBody>
      </p:sp>
      <p:sp>
        <p:nvSpPr>
          <p:cNvPr id="212" name="Google Shape;212;p60"/>
          <p:cNvSpPr txBox="1"/>
          <p:nvPr/>
        </p:nvSpPr>
        <p:spPr>
          <a:xfrm>
            <a:off x="337766" y="1933678"/>
            <a:ext cx="2372189" cy="166196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thead</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&gt;encabe 1&lt;/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&gt;encabe 2&lt;/</a:t>
            </a:r>
            <a:r>
              <a:rPr b="0" i="0" lang="es-MX" sz="1600" u="none" cap="none" strike="noStrike">
                <a:solidFill>
                  <a:schemeClr val="accent4"/>
                </a:solidFill>
                <a:latin typeface="Arial"/>
                <a:ea typeface="Arial"/>
                <a:cs typeface="Arial"/>
                <a:sym typeface="Arial"/>
              </a:rPr>
              <a:t>th</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tr</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thead</a:t>
            </a:r>
            <a:r>
              <a:rPr b="0" i="0" lang="es-MX" sz="1600" u="none" cap="none" strike="noStrike">
                <a:solidFill>
                  <a:schemeClr val="dk1"/>
                </a:solidFill>
                <a:latin typeface="Arial"/>
                <a:ea typeface="Arial"/>
                <a:cs typeface="Arial"/>
                <a:sym typeface="Arial"/>
              </a:rPr>
              <a:t>&gt;</a:t>
            </a:r>
            <a:endParaRPr b="0" i="0" sz="1100" u="none" cap="none" strike="noStrike">
              <a:solidFill>
                <a:schemeClr val="dk1"/>
              </a:solidFill>
              <a:latin typeface="Arial"/>
              <a:ea typeface="Arial"/>
              <a:cs typeface="Arial"/>
              <a:sym typeface="Arial"/>
            </a:endParaRPr>
          </a:p>
        </p:txBody>
      </p:sp>
      <p:sp>
        <p:nvSpPr>
          <p:cNvPr id="213" name="Google Shape;213;p60"/>
          <p:cNvSpPr txBox="1"/>
          <p:nvPr/>
        </p:nvSpPr>
        <p:spPr>
          <a:xfrm>
            <a:off x="807087" y="1612516"/>
            <a:ext cx="9444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&lt;thead&gt; </a:t>
            </a:r>
            <a:endParaRPr b="0" i="0" sz="1400" u="none" cap="none" strike="noStrike">
              <a:solidFill>
                <a:srgbClr val="000000"/>
              </a:solidFill>
              <a:latin typeface="Arial"/>
              <a:ea typeface="Arial"/>
              <a:cs typeface="Arial"/>
              <a:sym typeface="Arial"/>
            </a:endParaRPr>
          </a:p>
        </p:txBody>
      </p:sp>
      <p:sp>
        <p:nvSpPr>
          <p:cNvPr id="214" name="Google Shape;214;p60"/>
          <p:cNvSpPr txBox="1"/>
          <p:nvPr/>
        </p:nvSpPr>
        <p:spPr>
          <a:xfrm>
            <a:off x="3643149" y="1527761"/>
            <a:ext cx="8963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&lt;tbody&gt; </a:t>
            </a:r>
            <a:endParaRPr b="0" i="0" sz="1400" u="none" cap="none" strike="noStrike">
              <a:solidFill>
                <a:srgbClr val="000000"/>
              </a:solidFill>
              <a:latin typeface="Arial"/>
              <a:ea typeface="Arial"/>
              <a:cs typeface="Arial"/>
              <a:sym typeface="Arial"/>
            </a:endParaRPr>
          </a:p>
        </p:txBody>
      </p:sp>
      <p:sp>
        <p:nvSpPr>
          <p:cNvPr id="215" name="Google Shape;215;p60"/>
          <p:cNvSpPr txBox="1"/>
          <p:nvPr/>
        </p:nvSpPr>
        <p:spPr>
          <a:xfrm>
            <a:off x="6850567" y="1527760"/>
            <a:ext cx="9605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 &lt;tfoot&gt;</a:t>
            </a:r>
            <a:endParaRPr b="0" i="0" sz="1400" u="none" cap="none" strike="noStrike">
              <a:solidFill>
                <a:srgbClr val="000000"/>
              </a:solidFill>
              <a:latin typeface="Arial"/>
              <a:ea typeface="Arial"/>
              <a:cs typeface="Arial"/>
              <a:sym typeface="Arial"/>
            </a:endParaRPr>
          </a:p>
        </p:txBody>
      </p:sp>
      <p:sp>
        <p:nvSpPr>
          <p:cNvPr id="216" name="Google Shape;216;p60"/>
          <p:cNvSpPr txBox="1"/>
          <p:nvPr/>
        </p:nvSpPr>
        <p:spPr>
          <a:xfrm>
            <a:off x="274069" y="4106061"/>
            <a:ext cx="7832768" cy="61552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td</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colspan</a:t>
            </a:r>
            <a:r>
              <a:rPr b="0" i="0" lang="es-MX" sz="1400" u="none" cap="none" strike="noStrike">
                <a:solidFill>
                  <a:srgbClr val="0C5ADB"/>
                </a:solidFill>
                <a:latin typeface="Fira Mono"/>
                <a:ea typeface="Fira Mono"/>
                <a:cs typeface="Fira Mono"/>
                <a:sym typeface="Fira Mono"/>
              </a:rPr>
              <a:t>=“2“&gt; </a:t>
            </a:r>
            <a:r>
              <a:rPr b="0" i="0" lang="es-MX" sz="1400" u="none" cap="none" strike="noStrike">
                <a:solidFill>
                  <a:schemeClr val="dk1"/>
                </a:solidFill>
                <a:latin typeface="Arial"/>
                <a:ea typeface="Arial"/>
                <a:cs typeface="Arial"/>
                <a:sym typeface="Arial"/>
              </a:rPr>
              <a:t>Celda que abarca dos columnas</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td&gt;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td</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rowspan</a:t>
            </a:r>
            <a:r>
              <a:rPr b="0" i="0" lang="es-MX" sz="1400" u="none" cap="none" strike="noStrike">
                <a:solidFill>
                  <a:srgbClr val="0C5ADB"/>
                </a:solidFill>
                <a:latin typeface="Fira Mono"/>
                <a:ea typeface="Fira Mono"/>
                <a:cs typeface="Fira Mono"/>
                <a:sym typeface="Fira Mono"/>
              </a:rPr>
              <a:t>=“2“&gt; </a:t>
            </a:r>
            <a:r>
              <a:rPr b="0" i="0" lang="es-MX" sz="1400" u="none" cap="none" strike="noStrike">
                <a:solidFill>
                  <a:schemeClr val="dk1"/>
                </a:solidFill>
                <a:latin typeface="Arial"/>
                <a:ea typeface="Arial"/>
                <a:cs typeface="Arial"/>
                <a:sym typeface="Arial"/>
              </a:rPr>
              <a:t>Celda que abarca tres filas</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td&gt;</a:t>
            </a:r>
            <a:endParaRPr b="0" i="0" sz="1400" u="none" cap="none" strike="noStrike">
              <a:solidFill>
                <a:srgbClr val="0C5ADB"/>
              </a:solidFill>
              <a:latin typeface="Fira Mono"/>
              <a:ea typeface="Fira Mono"/>
              <a:cs typeface="Fira Mono"/>
              <a:sym typeface="Fira Mono"/>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61"/>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22" name="Google Shape;222;p61"/>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Formulario</a:t>
            </a:r>
            <a:endParaRPr b="0" i="0" sz="1800">
              <a:solidFill>
                <a:srgbClr val="000000"/>
              </a:solidFill>
              <a:latin typeface="Arial"/>
              <a:ea typeface="Arial"/>
              <a:cs typeface="Arial"/>
              <a:sym typeface="Arial"/>
            </a:endParaRPr>
          </a:p>
        </p:txBody>
      </p:sp>
      <p:sp>
        <p:nvSpPr>
          <p:cNvPr id="223" name="Google Shape;223;p61"/>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24" name="Google Shape;224;p61"/>
          <p:cNvSpPr txBox="1"/>
          <p:nvPr/>
        </p:nvSpPr>
        <p:spPr>
          <a:xfrm>
            <a:off x="509943" y="1259951"/>
            <a:ext cx="3348899"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División de una table en tres partes:</a:t>
            </a:r>
            <a:endParaRPr b="1" i="0" sz="1400" u="none" cap="none" strike="noStrike">
              <a:solidFill>
                <a:srgbClr val="000000"/>
              </a:solidFill>
              <a:latin typeface="Arial"/>
              <a:ea typeface="Arial"/>
              <a:cs typeface="Arial"/>
              <a:sym typeface="Arial"/>
            </a:endParaRPr>
          </a:p>
        </p:txBody>
      </p:sp>
      <p:sp>
        <p:nvSpPr>
          <p:cNvPr id="225" name="Google Shape;225;p61"/>
          <p:cNvSpPr txBox="1"/>
          <p:nvPr/>
        </p:nvSpPr>
        <p:spPr>
          <a:xfrm>
            <a:off x="337765" y="1933678"/>
            <a:ext cx="4723519" cy="1769685"/>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action</a:t>
            </a:r>
            <a:r>
              <a:rPr b="0" i="0" lang="es-MX" sz="1600" u="none" cap="none" strike="noStrike">
                <a:solidFill>
                  <a:schemeClr val="dk1"/>
                </a:solidFill>
                <a:latin typeface="Arial"/>
                <a:ea typeface="Arial"/>
                <a:cs typeface="Arial"/>
                <a:sym typeface="Arial"/>
              </a:rPr>
              <a:t>="/procesar_formulario" </a:t>
            </a:r>
            <a:r>
              <a:rPr b="0" i="0" lang="es-MX" sz="1600" u="none" cap="none" strike="noStrike">
                <a:solidFill>
                  <a:srgbClr val="FF0000"/>
                </a:solidFill>
                <a:latin typeface="Arial"/>
                <a:ea typeface="Arial"/>
                <a:cs typeface="Arial"/>
                <a:sym typeface="Arial"/>
              </a:rPr>
              <a:t>method</a:t>
            </a:r>
            <a:r>
              <a:rPr b="0" i="0" lang="es-MX" sz="1600" u="none" cap="none" strike="noStrike">
                <a:solidFill>
                  <a:schemeClr val="dk1"/>
                </a:solidFill>
                <a:latin typeface="Arial"/>
                <a:ea typeface="Arial"/>
                <a:cs typeface="Arial"/>
                <a:sym typeface="Arial"/>
              </a:rPr>
              <a:t>="post"&gt;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200" u="none" cap="none" strike="noStrike">
                <a:solidFill>
                  <a:schemeClr val="dk1"/>
                </a:solidFill>
                <a:latin typeface="Arial"/>
                <a:ea typeface="Arial"/>
                <a:cs typeface="Arial"/>
                <a:sym typeface="Arial"/>
              </a:rPr>
              <a:t>&lt;!-- Campos de entrada y otros elementos del formulario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input </a:t>
            </a:r>
            <a:r>
              <a:rPr b="0" i="0" lang="es-MX" sz="1600" u="none" cap="none" strike="noStrike">
                <a:solidFill>
                  <a:srgbClr val="FF0000"/>
                </a:solidFill>
                <a:latin typeface="Arial"/>
                <a:ea typeface="Arial"/>
                <a:cs typeface="Arial"/>
                <a:sym typeface="Arial"/>
              </a:rPr>
              <a:t>type</a:t>
            </a:r>
            <a:r>
              <a:rPr b="0" i="0" lang="es-MX" sz="1600" u="none" cap="none" strike="noStrike">
                <a:solidFill>
                  <a:schemeClr val="dk1"/>
                </a:solidFill>
                <a:latin typeface="Arial"/>
                <a:ea typeface="Arial"/>
                <a:cs typeface="Arial"/>
                <a:sym typeface="Arial"/>
              </a:rPr>
              <a:t>="submit" </a:t>
            </a:r>
            <a:r>
              <a:rPr b="0" i="0" lang="es-MX" sz="1600" u="none" cap="none" strike="noStrike">
                <a:solidFill>
                  <a:srgbClr val="FF0000"/>
                </a:solidFill>
                <a:latin typeface="Arial"/>
                <a:ea typeface="Arial"/>
                <a:cs typeface="Arial"/>
                <a:sym typeface="Arial"/>
              </a:rPr>
              <a:t>value</a:t>
            </a:r>
            <a:r>
              <a:rPr b="0" i="0" lang="es-MX" sz="1600" u="none" cap="none" strike="noStrike">
                <a:solidFill>
                  <a:schemeClr val="dk1"/>
                </a:solidFill>
                <a:latin typeface="Arial"/>
                <a:ea typeface="Arial"/>
                <a:cs typeface="Arial"/>
                <a:sym typeface="Arial"/>
              </a:rPr>
              <a:t>=“registrate"&gt;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100" u="none" cap="none" strike="noStrike">
              <a:solidFill>
                <a:schemeClr val="dk1"/>
              </a:solidFill>
              <a:latin typeface="Arial"/>
              <a:ea typeface="Arial"/>
              <a:cs typeface="Arial"/>
              <a:sym typeface="Arial"/>
            </a:endParaRPr>
          </a:p>
        </p:txBody>
      </p:sp>
      <p:pic>
        <p:nvPicPr>
          <p:cNvPr descr="Interfaz de usuario gráfica, Aplicación&#10;&#10;Descripción generada automáticamente" id="226" name="Google Shape;226;p61"/>
          <p:cNvPicPr preferRelativeResize="0"/>
          <p:nvPr/>
        </p:nvPicPr>
        <p:blipFill rotWithShape="1">
          <a:blip r:embed="rId3">
            <a:alphaModFix/>
          </a:blip>
          <a:srcRect b="24768" l="2787" r="23572" t="63623"/>
          <a:stretch/>
        </p:blipFill>
        <p:spPr>
          <a:xfrm>
            <a:off x="5656376" y="2117556"/>
            <a:ext cx="3348899" cy="545433"/>
          </a:xfrm>
          <a:prstGeom prst="rect">
            <a:avLst/>
          </a:prstGeom>
          <a:noFill/>
          <a:ln>
            <a:noFill/>
          </a:ln>
        </p:spPr>
      </p:pic>
      <p:sp>
        <p:nvSpPr>
          <p:cNvPr id="227" name="Google Shape;227;p61"/>
          <p:cNvSpPr txBox="1"/>
          <p:nvPr/>
        </p:nvSpPr>
        <p:spPr>
          <a:xfrm>
            <a:off x="6539253" y="1024316"/>
            <a:ext cx="1583146"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Formulario</a:t>
            </a:r>
            <a:endParaRPr b="1"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6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33" name="Google Shape;233;p62"/>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Formulario</a:t>
            </a:r>
            <a:endParaRPr b="0" i="0" sz="1800">
              <a:solidFill>
                <a:srgbClr val="000000"/>
              </a:solidFill>
              <a:latin typeface="Arial"/>
              <a:ea typeface="Arial"/>
              <a:cs typeface="Arial"/>
              <a:sym typeface="Arial"/>
            </a:endParaRPr>
          </a:p>
        </p:txBody>
      </p:sp>
      <p:sp>
        <p:nvSpPr>
          <p:cNvPr id="234" name="Google Shape;234;p6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35" name="Google Shape;235;p62"/>
          <p:cNvSpPr txBox="1"/>
          <p:nvPr/>
        </p:nvSpPr>
        <p:spPr>
          <a:xfrm>
            <a:off x="210526" y="1264620"/>
            <a:ext cx="5700524" cy="3570178"/>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action</a:t>
            </a:r>
            <a:r>
              <a:rPr b="0" i="0" lang="es-MX" sz="1600" u="none" cap="none" strike="noStrike">
                <a:solidFill>
                  <a:schemeClr val="dk1"/>
                </a:solidFill>
                <a:latin typeface="Arial"/>
                <a:ea typeface="Arial"/>
                <a:cs typeface="Arial"/>
                <a:sym typeface="Arial"/>
              </a:rPr>
              <a:t>="/procesar_formulario" </a:t>
            </a:r>
            <a:r>
              <a:rPr b="0" i="0" lang="es-MX" sz="1600" u="none" cap="none" strike="noStrike">
                <a:solidFill>
                  <a:srgbClr val="FF0000"/>
                </a:solidFill>
                <a:latin typeface="Arial"/>
                <a:ea typeface="Arial"/>
                <a:cs typeface="Arial"/>
                <a:sym typeface="Arial"/>
              </a:rPr>
              <a:t>method</a:t>
            </a:r>
            <a:r>
              <a:rPr b="0" i="0" lang="es-MX" sz="1600" u="none" cap="none" strike="noStrike">
                <a:solidFill>
                  <a:schemeClr val="dk1"/>
                </a:solidFill>
                <a:latin typeface="Arial"/>
                <a:ea typeface="Arial"/>
                <a:cs typeface="Arial"/>
                <a:sym typeface="Arial"/>
              </a:rPr>
              <a:t>="post"&gt;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600" u="none" cap="none" strike="noStrike">
              <a:solidFill>
                <a:schemeClr val="dk1"/>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&gt;Nombre</a:t>
            </a:r>
            <a:r>
              <a:rPr b="0" i="0" lang="es-MX" sz="1200" u="none" cap="none" strike="noStrike">
                <a:solidFill>
                  <a:srgbClr val="FFFFFF"/>
                </a:solidFill>
                <a:latin typeface="Arial"/>
                <a:ea typeface="Arial"/>
                <a:cs typeface="Arial"/>
                <a:sym typeface="Arial"/>
              </a:rPr>
              <a:t>:</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"text"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 </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"nombre"</a:t>
            </a: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&gt;Apellido </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"text"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 </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“Apellido"</a:t>
            </a: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&gt;Email &lt;/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"email"</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"correo</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&gt;Contraseña &lt;/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“password"</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“contrasenia</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input </a:t>
            </a:r>
            <a:r>
              <a:rPr b="0" i="0" lang="es-MX" sz="1600" u="none" cap="none" strike="noStrike">
                <a:solidFill>
                  <a:srgbClr val="FF0000"/>
                </a:solidFill>
                <a:latin typeface="Arial"/>
                <a:ea typeface="Arial"/>
                <a:cs typeface="Arial"/>
                <a:sym typeface="Arial"/>
              </a:rPr>
              <a:t>type</a:t>
            </a:r>
            <a:r>
              <a:rPr b="0" i="0" lang="es-MX" sz="1600" u="none" cap="none" strike="noStrike">
                <a:solidFill>
                  <a:schemeClr val="dk1"/>
                </a:solidFill>
                <a:latin typeface="Arial"/>
                <a:ea typeface="Arial"/>
                <a:cs typeface="Arial"/>
                <a:sym typeface="Arial"/>
              </a:rPr>
              <a:t>="submit" </a:t>
            </a:r>
            <a:r>
              <a:rPr b="0" i="0" lang="es-MX" sz="1600" u="none" cap="none" strike="noStrike">
                <a:solidFill>
                  <a:srgbClr val="FF0000"/>
                </a:solidFill>
                <a:latin typeface="Arial"/>
                <a:ea typeface="Arial"/>
                <a:cs typeface="Arial"/>
                <a:sym typeface="Arial"/>
              </a:rPr>
              <a:t>value</a:t>
            </a:r>
            <a:r>
              <a:rPr b="0" i="0" lang="es-MX" sz="1600" u="none" cap="none" strike="noStrike">
                <a:solidFill>
                  <a:schemeClr val="dk1"/>
                </a:solidFill>
                <a:latin typeface="Arial"/>
                <a:ea typeface="Arial"/>
                <a:cs typeface="Arial"/>
                <a:sym typeface="Arial"/>
              </a:rPr>
              <a:t>=“registrate"&gt;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pic>
        <p:nvPicPr>
          <p:cNvPr descr="Interfaz de usuario gráfica, Aplicación&#10;&#10;Descripción generada automáticamente" id="236" name="Google Shape;236;p62"/>
          <p:cNvPicPr preferRelativeResize="0"/>
          <p:nvPr/>
        </p:nvPicPr>
        <p:blipFill rotWithShape="1">
          <a:blip r:embed="rId3">
            <a:alphaModFix/>
          </a:blip>
          <a:srcRect b="24768" l="2787" r="23572" t="26253"/>
          <a:stretch/>
        </p:blipFill>
        <p:spPr>
          <a:xfrm>
            <a:off x="5911049" y="1421033"/>
            <a:ext cx="3348899" cy="2301434"/>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6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42" name="Google Shape;242;p63"/>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Formulario</a:t>
            </a:r>
            <a:endParaRPr b="0" i="0" sz="1800">
              <a:solidFill>
                <a:srgbClr val="000000"/>
              </a:solidFill>
              <a:latin typeface="Arial"/>
              <a:ea typeface="Arial"/>
              <a:cs typeface="Arial"/>
              <a:sym typeface="Arial"/>
            </a:endParaRPr>
          </a:p>
        </p:txBody>
      </p:sp>
      <p:sp>
        <p:nvSpPr>
          <p:cNvPr id="243" name="Google Shape;243;p6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44" name="Google Shape;244;p63"/>
          <p:cNvSpPr txBox="1"/>
          <p:nvPr/>
        </p:nvSpPr>
        <p:spPr>
          <a:xfrm>
            <a:off x="311700" y="1199143"/>
            <a:ext cx="5599349" cy="3570178"/>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action</a:t>
            </a:r>
            <a:r>
              <a:rPr b="0" i="0" lang="es-MX" sz="1600" u="none" cap="none" strike="noStrike">
                <a:solidFill>
                  <a:schemeClr val="dk1"/>
                </a:solidFill>
                <a:latin typeface="Arial"/>
                <a:ea typeface="Arial"/>
                <a:cs typeface="Arial"/>
                <a:sym typeface="Arial"/>
              </a:rPr>
              <a:t>="/procesar_formulario" </a:t>
            </a:r>
            <a:r>
              <a:rPr b="0" i="0" lang="es-MX" sz="1600" u="none" cap="none" strike="noStrike">
                <a:solidFill>
                  <a:srgbClr val="FF0000"/>
                </a:solidFill>
                <a:latin typeface="Arial"/>
                <a:ea typeface="Arial"/>
                <a:cs typeface="Arial"/>
                <a:sym typeface="Arial"/>
              </a:rPr>
              <a:t>method</a:t>
            </a:r>
            <a:r>
              <a:rPr b="0" i="0" lang="es-MX" sz="1600" u="none" cap="none" strike="noStrike">
                <a:solidFill>
                  <a:schemeClr val="dk1"/>
                </a:solidFill>
                <a:latin typeface="Arial"/>
                <a:ea typeface="Arial"/>
                <a:cs typeface="Arial"/>
                <a:sym typeface="Arial"/>
              </a:rPr>
              <a:t>="post"&gt;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6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&gt;Nombre</a:t>
            </a:r>
            <a:r>
              <a:rPr b="0" i="0" lang="es-MX" sz="1200" u="none" cap="none" strike="noStrike">
                <a:solidFill>
                  <a:srgbClr val="FFFFFF"/>
                </a:solidFill>
                <a:latin typeface="Arial"/>
                <a:ea typeface="Arial"/>
                <a:cs typeface="Arial"/>
                <a:sym typeface="Arial"/>
              </a:rPr>
              <a:t>:</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"text"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"nombre"</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required</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maxlength</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"30"</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&gt;Apellido </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"text"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 </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“Apellido"</a:t>
            </a: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&gt;Email &lt;/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"email"</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"correo</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required</a:t>
            </a:r>
            <a:r>
              <a:rPr b="0" i="0" lang="es-MX" sz="1200" u="none" cap="none" strike="noStrike">
                <a:solidFill>
                  <a:schemeClr val="accent2"/>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label </a:t>
            </a:r>
            <a:r>
              <a:rPr b="0" i="0" lang="es-MX" sz="1200" u="none" cap="none" strike="noStrike">
                <a:solidFill>
                  <a:schemeClr val="accent2"/>
                </a:solidFill>
                <a:latin typeface="Arial"/>
                <a:ea typeface="Arial"/>
                <a:cs typeface="Arial"/>
                <a:sym typeface="Arial"/>
              </a:rPr>
              <a:t>&gt;Contraseña &lt;/</a:t>
            </a:r>
            <a:r>
              <a:rPr b="0" i="0" lang="es-MX" sz="1200" u="none" cap="none" strike="noStrike">
                <a:solidFill>
                  <a:schemeClr val="accent4"/>
                </a:solidFill>
                <a:latin typeface="Arial"/>
                <a:ea typeface="Arial"/>
                <a:cs typeface="Arial"/>
                <a:sym typeface="Arial"/>
              </a:rPr>
              <a:t>label</a:t>
            </a:r>
            <a:r>
              <a:rPr b="0" i="0" lang="es-MX" sz="1200" u="none" cap="none" strike="noStrike">
                <a:solidFill>
                  <a:schemeClr val="accent2"/>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0" i="0" lang="es-MX" sz="1200" u="none" cap="none" strike="noStrike">
                <a:solidFill>
                  <a:schemeClr val="accent2"/>
                </a:solidFill>
                <a:latin typeface="Arial"/>
                <a:ea typeface="Arial"/>
                <a:cs typeface="Arial"/>
                <a:sym typeface="Arial"/>
              </a:rPr>
              <a:t>&lt;</a:t>
            </a:r>
            <a:r>
              <a:rPr b="0" i="0" lang="es-MX" sz="1200" u="none" cap="none" strike="noStrike">
                <a:solidFill>
                  <a:schemeClr val="accent4"/>
                </a:solidFill>
                <a:latin typeface="Arial"/>
                <a:ea typeface="Arial"/>
                <a:cs typeface="Arial"/>
                <a:sym typeface="Arial"/>
              </a:rPr>
              <a:t>input </a:t>
            </a:r>
            <a:r>
              <a:rPr b="0" i="0" lang="es-MX" sz="1200" u="none" cap="none" strike="noStrike">
                <a:solidFill>
                  <a:srgbClr val="DF3079"/>
                </a:solidFill>
                <a:latin typeface="Arial"/>
                <a:ea typeface="Arial"/>
                <a:cs typeface="Arial"/>
                <a:sym typeface="Arial"/>
              </a:rPr>
              <a:t>type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“password"</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name</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00A67D"/>
                </a:solidFill>
                <a:latin typeface="Arial"/>
                <a:ea typeface="Arial"/>
                <a:cs typeface="Arial"/>
                <a:sym typeface="Arial"/>
              </a:rPr>
              <a:t>“contrasenia</a:t>
            </a:r>
            <a:r>
              <a:rPr b="0" i="0" lang="es-MX" sz="1200" u="none" cap="none" strike="noStrike">
                <a:solidFill>
                  <a:schemeClr val="accent2"/>
                </a:solidFill>
                <a:latin typeface="Arial"/>
                <a:ea typeface="Arial"/>
                <a:cs typeface="Arial"/>
                <a:sym typeface="Arial"/>
              </a:rPr>
              <a:t>"</a:t>
            </a:r>
            <a:r>
              <a:rPr b="0" i="0" lang="es-MX" sz="1200" u="none" cap="none" strike="noStrike">
                <a:solidFill>
                  <a:srgbClr val="FFFFFF"/>
                </a:solidFill>
                <a:latin typeface="Arial"/>
                <a:ea typeface="Arial"/>
                <a:cs typeface="Arial"/>
                <a:sym typeface="Arial"/>
              </a:rPr>
              <a:t> </a:t>
            </a:r>
            <a:r>
              <a:rPr b="0" i="0" lang="es-MX" sz="1200" u="none" cap="none" strike="noStrike">
                <a:solidFill>
                  <a:srgbClr val="DF3079"/>
                </a:solidFill>
                <a:latin typeface="Arial"/>
                <a:ea typeface="Arial"/>
                <a:cs typeface="Arial"/>
                <a:sym typeface="Arial"/>
              </a:rPr>
              <a:t>required minlenght=“8”</a:t>
            </a:r>
            <a:r>
              <a:rPr b="0" i="0" lang="es-MX" sz="1200" u="none" cap="none" strike="noStrike">
                <a:solidFill>
                  <a:schemeClr val="accent2"/>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&lt;</a:t>
            </a:r>
            <a:r>
              <a:rPr b="0" i="0" lang="es-MX" sz="1600" u="none" cap="none" strike="noStrike">
                <a:solidFill>
                  <a:schemeClr val="accent4"/>
                </a:solidFill>
                <a:latin typeface="Arial"/>
                <a:ea typeface="Arial"/>
                <a:cs typeface="Arial"/>
                <a:sym typeface="Arial"/>
              </a:rPr>
              <a:t>input </a:t>
            </a:r>
            <a:r>
              <a:rPr b="0" i="0" lang="es-MX" sz="1600" u="none" cap="none" strike="noStrike">
                <a:solidFill>
                  <a:srgbClr val="FF0000"/>
                </a:solidFill>
                <a:latin typeface="Arial"/>
                <a:ea typeface="Arial"/>
                <a:cs typeface="Arial"/>
                <a:sym typeface="Arial"/>
              </a:rPr>
              <a:t>type</a:t>
            </a:r>
            <a:r>
              <a:rPr b="0" i="0" lang="es-MX" sz="1600" u="none" cap="none" strike="noStrike">
                <a:solidFill>
                  <a:schemeClr val="dk1"/>
                </a:solidFill>
                <a:latin typeface="Arial"/>
                <a:ea typeface="Arial"/>
                <a:cs typeface="Arial"/>
                <a:sym typeface="Arial"/>
              </a:rPr>
              <a:t>="submit" </a:t>
            </a:r>
            <a:r>
              <a:rPr b="0" i="0" lang="es-MX" sz="1600" u="none" cap="none" strike="noStrike">
                <a:solidFill>
                  <a:srgbClr val="FF0000"/>
                </a:solidFill>
                <a:latin typeface="Arial"/>
                <a:ea typeface="Arial"/>
                <a:cs typeface="Arial"/>
                <a:sym typeface="Arial"/>
              </a:rPr>
              <a:t>value</a:t>
            </a:r>
            <a:r>
              <a:rPr b="0" i="0" lang="es-MX" sz="1600" u="none" cap="none" strike="noStrike">
                <a:solidFill>
                  <a:schemeClr val="dk1"/>
                </a:solidFill>
                <a:latin typeface="Arial"/>
                <a:ea typeface="Arial"/>
                <a:cs typeface="Arial"/>
                <a:sym typeface="Arial"/>
              </a:rPr>
              <a:t>=“registrate"&gt;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form</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pic>
        <p:nvPicPr>
          <p:cNvPr descr="Interfaz de usuario gráfica, Aplicación&#10;&#10;Descripción generada automáticamente" id="245" name="Google Shape;245;p63"/>
          <p:cNvPicPr preferRelativeResize="0"/>
          <p:nvPr/>
        </p:nvPicPr>
        <p:blipFill rotWithShape="1">
          <a:blip r:embed="rId3">
            <a:alphaModFix/>
          </a:blip>
          <a:srcRect b="24768" l="2787" r="23572" t="26253"/>
          <a:stretch/>
        </p:blipFill>
        <p:spPr>
          <a:xfrm>
            <a:off x="5911049" y="1580757"/>
            <a:ext cx="3348899" cy="2301434"/>
          </a:xfrm>
          <a:prstGeom prst="rect">
            <a:avLst/>
          </a:prstGeom>
          <a:noFill/>
          <a:ln>
            <a:noFill/>
          </a:ln>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4"/>
          <p:cNvSpPr txBox="1"/>
          <p:nvPr>
            <p:ph type="title"/>
          </p:nvPr>
        </p:nvSpPr>
        <p:spPr>
          <a:xfrm>
            <a:off x="311700" y="103876"/>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51" name="Google Shape;251;p64"/>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Elementos de Bloque</a:t>
            </a:r>
            <a:endParaRPr b="0" i="0" sz="1800">
              <a:solidFill>
                <a:srgbClr val="000000"/>
              </a:solidFill>
              <a:latin typeface="Arial"/>
              <a:ea typeface="Arial"/>
              <a:cs typeface="Arial"/>
              <a:sym typeface="Arial"/>
            </a:endParaRPr>
          </a:p>
        </p:txBody>
      </p:sp>
      <p:sp>
        <p:nvSpPr>
          <p:cNvPr id="252" name="Google Shape;252;p64"/>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53" name="Google Shape;253;p64"/>
          <p:cNvSpPr txBox="1"/>
          <p:nvPr/>
        </p:nvSpPr>
        <p:spPr>
          <a:xfrm>
            <a:off x="656605" y="1310297"/>
            <a:ext cx="7204026" cy="43085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374151"/>
                </a:solidFill>
                <a:latin typeface="Arial"/>
                <a:ea typeface="Arial"/>
                <a:cs typeface="Arial"/>
                <a:sym typeface="Arial"/>
              </a:rPr>
              <a:t>Ejemplos comunes incluyen </a:t>
            </a:r>
            <a:r>
              <a:rPr b="1" i="0" lang="es-MX" sz="1600" u="none" cap="none" strike="noStrike">
                <a:solidFill>
                  <a:srgbClr val="374151"/>
                </a:solidFill>
                <a:latin typeface="Arial"/>
                <a:ea typeface="Arial"/>
                <a:cs typeface="Arial"/>
                <a:sym typeface="Arial"/>
              </a:rPr>
              <a:t>&lt;div&gt;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&lt;p&gt;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&lt;h1&gt;</a:t>
            </a:r>
            <a:r>
              <a:rPr b="0" i="0" lang="es-MX" sz="1600" u="none" cap="none" strike="noStrike">
                <a:solidFill>
                  <a:srgbClr val="374151"/>
                </a:solidFill>
                <a:latin typeface="Arial"/>
                <a:ea typeface="Arial"/>
                <a:cs typeface="Arial"/>
                <a:sym typeface="Arial"/>
              </a:rPr>
              <a:t> a </a:t>
            </a:r>
            <a:r>
              <a:rPr b="1" i="0" lang="es-MX" sz="1600" u="none" cap="none" strike="noStrike">
                <a:solidFill>
                  <a:srgbClr val="374151"/>
                </a:solidFill>
                <a:latin typeface="Arial"/>
                <a:ea typeface="Arial"/>
                <a:cs typeface="Arial"/>
                <a:sym typeface="Arial"/>
              </a:rPr>
              <a:t>&lt;h6&gt;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&lt;ul&gt;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&lt;ol&gt;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&lt;li&gt;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&lt;table&gt;</a:t>
            </a:r>
            <a:r>
              <a:rPr b="0" i="0" lang="es-MX" sz="1600" u="none" cap="none" strike="noStrike">
                <a:solidFill>
                  <a:srgbClr val="374151"/>
                </a:solidFill>
                <a:latin typeface="Arial"/>
                <a:ea typeface="Arial"/>
                <a:cs typeface="Arial"/>
                <a:sym typeface="Arial"/>
              </a:rPr>
              <a:t>, etc.</a:t>
            </a:r>
            <a:endParaRPr b="0" i="0" sz="2400" u="none" cap="none" strike="noStrike">
              <a:solidFill>
                <a:schemeClr val="dk1"/>
              </a:solidFill>
              <a:latin typeface="Arial"/>
              <a:ea typeface="Arial"/>
              <a:cs typeface="Arial"/>
              <a:sym typeface="Arial"/>
            </a:endParaRPr>
          </a:p>
        </p:txBody>
      </p:sp>
      <p:pic>
        <p:nvPicPr>
          <p:cNvPr descr="Texto, Carta&#10;&#10;Descripción generada automáticamente" id="254" name="Google Shape;254;p64"/>
          <p:cNvPicPr preferRelativeResize="0"/>
          <p:nvPr/>
        </p:nvPicPr>
        <p:blipFill rotWithShape="1">
          <a:blip r:embed="rId3">
            <a:alphaModFix/>
          </a:blip>
          <a:srcRect b="0" l="0" r="0" t="39396"/>
          <a:stretch/>
        </p:blipFill>
        <p:spPr>
          <a:xfrm>
            <a:off x="3392906" y="2337106"/>
            <a:ext cx="5895474" cy="1731754"/>
          </a:xfrm>
          <a:prstGeom prst="rect">
            <a:avLst/>
          </a:prstGeom>
          <a:noFill/>
          <a:ln>
            <a:noFill/>
          </a:ln>
        </p:spPr>
      </p:pic>
      <p:sp>
        <p:nvSpPr>
          <p:cNvPr id="255" name="Google Shape;255;p64"/>
          <p:cNvSpPr txBox="1"/>
          <p:nvPr/>
        </p:nvSpPr>
        <p:spPr>
          <a:xfrm>
            <a:off x="311700" y="2337106"/>
            <a:ext cx="3081206" cy="173175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p&gt;</a:t>
            </a:r>
            <a:r>
              <a:rPr b="0" i="0" lang="es-MX" sz="1600" u="none" cap="none" strike="noStrike">
                <a:solidFill>
                  <a:srgbClr val="FF0000"/>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chemeClr val="accent2"/>
                </a:solidFill>
                <a:latin typeface="Arial"/>
                <a:ea typeface="Arial"/>
                <a:cs typeface="Arial"/>
                <a:sym typeface="Arial"/>
              </a:rPr>
              <a:t>     párrafo de poco texto</a:t>
            </a:r>
            <a:endParaRPr b="0" i="0" sz="12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p&gt;</a:t>
            </a:r>
            <a:r>
              <a:rPr b="0" i="0" lang="es-MX" sz="1600" u="none" cap="none" strike="noStrike">
                <a:solidFill>
                  <a:srgbClr val="FF0000"/>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6" marL="0" marR="0" rtl="0" algn="l">
              <a:lnSpc>
                <a:spcPct val="150000"/>
              </a:lnSpc>
              <a:spcBef>
                <a:spcPts val="0"/>
              </a:spcBef>
              <a:spcAft>
                <a:spcPts val="0"/>
              </a:spcAft>
              <a:buClr>
                <a:srgbClr val="000000"/>
              </a:buClr>
              <a:buSzPts val="1200"/>
              <a:buFont typeface="Arial"/>
              <a:buNone/>
            </a:pPr>
            <a:r>
              <a:rPr b="0" i="0" lang="es-MX" sz="1200" u="none" cap="none" strike="noStrike">
                <a:solidFill>
                  <a:schemeClr val="accent2"/>
                </a:solidFill>
                <a:latin typeface="Arial"/>
                <a:ea typeface="Arial"/>
                <a:cs typeface="Arial"/>
                <a:sym typeface="Arial"/>
              </a:rPr>
              <a:t>    párrafo con texto un poco mas extenso</a:t>
            </a:r>
            <a:endParaRPr b="0" i="0" sz="12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65"/>
          <p:cNvSpPr txBox="1"/>
          <p:nvPr>
            <p:ph type="title"/>
          </p:nvPr>
        </p:nvSpPr>
        <p:spPr>
          <a:xfrm>
            <a:off x="311700" y="103876"/>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61" name="Google Shape;261;p65"/>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Elementos de Linea</a:t>
            </a:r>
            <a:endParaRPr b="0" i="0" sz="1800">
              <a:solidFill>
                <a:srgbClr val="000000"/>
              </a:solidFill>
              <a:latin typeface="Arial"/>
              <a:ea typeface="Arial"/>
              <a:cs typeface="Arial"/>
              <a:sym typeface="Arial"/>
            </a:endParaRPr>
          </a:p>
        </p:txBody>
      </p:sp>
      <p:sp>
        <p:nvSpPr>
          <p:cNvPr id="262" name="Google Shape;262;p65"/>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63" name="Google Shape;263;p65"/>
          <p:cNvSpPr txBox="1"/>
          <p:nvPr/>
        </p:nvSpPr>
        <p:spPr>
          <a:xfrm>
            <a:off x="409073" y="1421151"/>
            <a:ext cx="8423227" cy="43085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374151"/>
                </a:solidFill>
                <a:latin typeface="Arial"/>
                <a:ea typeface="Arial"/>
                <a:cs typeface="Arial"/>
                <a:sym typeface="Arial"/>
              </a:rPr>
              <a:t>Ejemplos comunes incluyen </a:t>
            </a:r>
            <a:r>
              <a:rPr b="1" i="0" lang="es-MX" sz="1600" u="none" cap="none" strike="noStrike">
                <a:solidFill>
                  <a:srgbClr val="374151"/>
                </a:solidFill>
                <a:latin typeface="Arial"/>
                <a:ea typeface="Arial"/>
                <a:cs typeface="Arial"/>
                <a:sym typeface="Arial"/>
              </a:rPr>
              <a:t>&lt;span&gt;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&lt;a&gt;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&lt;strong&gt;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&lt;em&gt;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&lt;img&gt;</a:t>
            </a:r>
            <a:r>
              <a:rPr b="0" i="0" lang="es-MX" sz="1600" u="none" cap="none" strike="noStrike">
                <a:solidFill>
                  <a:srgbClr val="374151"/>
                </a:solidFill>
                <a:latin typeface="Arial"/>
                <a:ea typeface="Arial"/>
                <a:cs typeface="Arial"/>
                <a:sym typeface="Arial"/>
              </a:rPr>
              <a:t>, </a:t>
            </a:r>
            <a:r>
              <a:rPr b="1" i="0" lang="es-MX" sz="1600" u="none" cap="none" strike="noStrike">
                <a:solidFill>
                  <a:srgbClr val="374151"/>
                </a:solidFill>
                <a:latin typeface="Arial"/>
                <a:ea typeface="Arial"/>
                <a:cs typeface="Arial"/>
                <a:sym typeface="Arial"/>
              </a:rPr>
              <a:t>&lt;br&gt;</a:t>
            </a:r>
            <a:r>
              <a:rPr b="0" i="0" lang="es-MX" sz="1600" u="none" cap="none" strike="noStrike">
                <a:solidFill>
                  <a:srgbClr val="374151"/>
                </a:solidFill>
                <a:latin typeface="Arial"/>
                <a:ea typeface="Arial"/>
                <a:cs typeface="Arial"/>
                <a:sym typeface="Arial"/>
              </a:rPr>
              <a:t>, etc.</a:t>
            </a:r>
            <a:endParaRPr b="0" i="0" sz="1400" u="none" cap="none" strike="noStrike">
              <a:solidFill>
                <a:srgbClr val="000000"/>
              </a:solidFill>
              <a:latin typeface="Arial"/>
              <a:ea typeface="Arial"/>
              <a:cs typeface="Arial"/>
              <a:sym typeface="Arial"/>
            </a:endParaRPr>
          </a:p>
        </p:txBody>
      </p:sp>
      <p:pic>
        <p:nvPicPr>
          <p:cNvPr descr="Texto, Carta&#10;&#10;Descripción generada automáticamente" id="264" name="Google Shape;264;p65"/>
          <p:cNvPicPr preferRelativeResize="0"/>
          <p:nvPr/>
        </p:nvPicPr>
        <p:blipFill rotWithShape="1">
          <a:blip r:embed="rId3">
            <a:alphaModFix/>
          </a:blip>
          <a:srcRect b="0" l="0" r="0" t="5071"/>
          <a:stretch/>
        </p:blipFill>
        <p:spPr>
          <a:xfrm>
            <a:off x="4572000" y="2146634"/>
            <a:ext cx="4575606" cy="2105294"/>
          </a:xfrm>
          <a:prstGeom prst="rect">
            <a:avLst/>
          </a:prstGeom>
          <a:noFill/>
          <a:ln>
            <a:noFill/>
          </a:ln>
        </p:spPr>
      </p:pic>
      <p:sp>
        <p:nvSpPr>
          <p:cNvPr id="265" name="Google Shape;265;p65"/>
          <p:cNvSpPr/>
          <p:nvPr/>
        </p:nvSpPr>
        <p:spPr>
          <a:xfrm>
            <a:off x="0" y="-477311"/>
            <a:ext cx="65" cy="954622"/>
          </a:xfrm>
          <a:prstGeom prst="rect">
            <a:avLst/>
          </a:prstGeom>
          <a:noFill/>
          <a:ln>
            <a:noFill/>
          </a:ln>
        </p:spPr>
        <p:txBody>
          <a:bodyPr anchorCtr="0" anchor="ctr" bIns="198375" lIns="0" spcFirstLastPara="1" rIns="0" wrap="square" tIns="19837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6" name="Google Shape;266;p65"/>
          <p:cNvSpPr txBox="1"/>
          <p:nvPr/>
        </p:nvSpPr>
        <p:spPr>
          <a:xfrm>
            <a:off x="527339" y="2293342"/>
            <a:ext cx="3572358" cy="141574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 boton1&lt;/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 boton2&lt;/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 boton3&lt;/</a:t>
            </a:r>
            <a:r>
              <a:rPr b="0" i="0" lang="es-MX" sz="1600" u="none" cap="none" strike="noStrike">
                <a:solidFill>
                  <a:schemeClr val="accent4"/>
                </a:solidFill>
                <a:latin typeface="Arial"/>
                <a:ea typeface="Arial"/>
                <a:cs typeface="Arial"/>
                <a:sym typeface="Arial"/>
              </a:rPr>
              <a:t>button</a:t>
            </a:r>
            <a:r>
              <a:rPr b="0" i="0" lang="es-MX" sz="1600" u="none" cap="none" strike="noStrike">
                <a:solidFill>
                  <a:schemeClr val="dk1"/>
                </a:solidFill>
                <a:latin typeface="Arial"/>
                <a:ea typeface="Arial"/>
                <a:cs typeface="Arial"/>
                <a:sym typeface="Arial"/>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p&gt;</a:t>
            </a:r>
            <a:r>
              <a:rPr b="0" i="0" lang="es-MX" sz="1600" u="none" cap="none" strike="noStrike">
                <a:solidFill>
                  <a:srgbClr val="FF0000"/>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párrafo de poco texto </a:t>
            </a: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p&gt;</a:t>
            </a:r>
            <a:r>
              <a:rPr b="0" i="0" lang="es-MX" sz="1600" u="none" cap="none" strike="noStrike">
                <a:solidFill>
                  <a:srgbClr val="FF0000"/>
                </a:solidFill>
                <a:latin typeface="Arial"/>
                <a:ea typeface="Arial"/>
                <a:cs typeface="Arial"/>
                <a:sym typeface="Arial"/>
              </a:rPr>
              <a:t> </a:t>
            </a:r>
            <a:r>
              <a:rPr b="0" i="0" lang="es-MX" sz="1200" u="none" cap="none" strike="noStrike">
                <a:solidFill>
                  <a:schemeClr val="accent2"/>
                </a:solidFill>
                <a:latin typeface="Arial"/>
                <a:ea typeface="Arial"/>
                <a:cs typeface="Arial"/>
                <a:sym typeface="Arial"/>
              </a:rPr>
              <a:t>  párrafo con texto un poco mas extenso</a:t>
            </a:r>
            <a:r>
              <a:rPr b="0" i="0" lang="es-MX" sz="1600" u="none" cap="none" strike="noStrike">
                <a:solidFill>
                  <a:schemeClr val="dk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p</a:t>
            </a:r>
            <a:r>
              <a:rPr b="0" i="0" lang="es-MX" sz="1600" u="none" cap="none" strike="noStrike">
                <a:solidFill>
                  <a:schemeClr val="dk1"/>
                </a:solidFill>
                <a:latin typeface="Arial"/>
                <a:ea typeface="Arial"/>
                <a:cs typeface="Arial"/>
                <a:sym typeface="Arial"/>
              </a:rPr>
              <a:t>&gt; </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3521c171d26_0_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Video tutorial</a:t>
            </a:r>
            <a:endParaRPr/>
          </a:p>
        </p:txBody>
      </p:sp>
      <p:sp>
        <p:nvSpPr>
          <p:cNvPr id="74" name="Google Shape;74;g3521c171d26_0_9"/>
          <p:cNvSpPr txBox="1"/>
          <p:nvPr>
            <p:ph idx="1" type="body"/>
          </p:nvPr>
        </p:nvSpPr>
        <p:spPr>
          <a:xfrm>
            <a:off x="311700" y="1015950"/>
            <a:ext cx="8520600" cy="1423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MX" sz="1800"/>
              <a:t>link del vivo: </a:t>
            </a:r>
            <a:r>
              <a:rPr lang="es-MX" sz="1800" u="sng">
                <a:solidFill>
                  <a:schemeClr val="hlink"/>
                </a:solidFill>
                <a:hlinkClick r:id="rId3"/>
              </a:rPr>
              <a:t>https://www.youtube.com/live/CSjQZtw3h1o?si=8qAAOKu5Ki6TupFj</a:t>
            </a:r>
            <a:endParaRPr/>
          </a:p>
        </p:txBody>
      </p:sp>
      <p:sp>
        <p:nvSpPr>
          <p:cNvPr id="75" name="Google Shape;75;g3521c171d26_0_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id="76" name="Google Shape;76;g3521c171d26_0_9" title="OIP (61).jpg"/>
          <p:cNvPicPr preferRelativeResize="0"/>
          <p:nvPr/>
        </p:nvPicPr>
        <p:blipFill>
          <a:blip r:embed="rId4">
            <a:alphaModFix/>
          </a:blip>
          <a:stretch>
            <a:fillRect/>
          </a:stretch>
        </p:blipFill>
        <p:spPr>
          <a:xfrm>
            <a:off x="5283344" y="1735950"/>
            <a:ext cx="3614025" cy="2889700"/>
          </a:xfrm>
          <a:prstGeom prst="rect">
            <a:avLst/>
          </a:prstGeom>
          <a:noFill/>
          <a:ln>
            <a:noFill/>
          </a:ln>
        </p:spPr>
      </p:pic>
      <p:pic>
        <p:nvPicPr>
          <p:cNvPr id="77" name="Google Shape;77;g3521c171d26_0_9"/>
          <p:cNvPicPr preferRelativeResize="0"/>
          <p:nvPr/>
        </p:nvPicPr>
        <p:blipFill>
          <a:blip r:embed="rId5">
            <a:alphaModFix/>
          </a:blip>
          <a:stretch>
            <a:fillRect/>
          </a:stretch>
        </p:blipFill>
        <p:spPr>
          <a:xfrm>
            <a:off x="412725" y="2356075"/>
            <a:ext cx="4272375" cy="2392126"/>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xEl>
                                              <p:pRg end="0" st="0"/>
                                            </p:txEl>
                                          </p:spTgt>
                                        </p:tgtEl>
                                        <p:attrNameLst>
                                          <p:attrName>style.visibility</p:attrName>
                                        </p:attrNameLst>
                                      </p:cBhvr>
                                      <p:to>
                                        <p:strVal val="visible"/>
                                      </p:to>
                                    </p:set>
                                    <p:animEffect filter="fade" transition="in">
                                      <p:cBhvr>
                                        <p:cTn dur="1000"/>
                                        <p:tgtEl>
                                          <p:spTgt spid="7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66"/>
          <p:cNvSpPr txBox="1"/>
          <p:nvPr>
            <p:ph type="title"/>
          </p:nvPr>
        </p:nvSpPr>
        <p:spPr>
          <a:xfrm>
            <a:off x="311700" y="103876"/>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272" name="Google Shape;272;p66"/>
          <p:cNvSpPr txBox="1"/>
          <p:nvPr>
            <p:ph idx="1" type="body"/>
          </p:nvPr>
        </p:nvSpPr>
        <p:spPr>
          <a:xfrm>
            <a:off x="527339" y="706258"/>
            <a:ext cx="3572358"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i="0" lang="es-MX" sz="2500">
                <a:solidFill>
                  <a:srgbClr val="666666"/>
                </a:solidFill>
                <a:latin typeface="Arial"/>
                <a:ea typeface="Arial"/>
                <a:cs typeface="Arial"/>
                <a:sym typeface="Arial"/>
              </a:rPr>
              <a:t>Etiqueta DIV</a:t>
            </a:r>
            <a:endParaRPr b="0" i="0" sz="1800">
              <a:solidFill>
                <a:srgbClr val="000000"/>
              </a:solidFill>
              <a:latin typeface="Arial"/>
              <a:ea typeface="Arial"/>
              <a:cs typeface="Arial"/>
              <a:sym typeface="Arial"/>
            </a:endParaRPr>
          </a:p>
        </p:txBody>
      </p:sp>
      <p:sp>
        <p:nvSpPr>
          <p:cNvPr id="273" name="Google Shape;273;p6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274" name="Google Shape;274;p66"/>
          <p:cNvSpPr txBox="1"/>
          <p:nvPr/>
        </p:nvSpPr>
        <p:spPr>
          <a:xfrm>
            <a:off x="527339" y="2290677"/>
            <a:ext cx="3312695"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374151"/>
              </a:buClr>
              <a:buSzPts val="1600"/>
              <a:buFont typeface="Arial"/>
              <a:buAutoNum type="arabicPeriod"/>
            </a:pPr>
            <a:r>
              <a:rPr b="0" i="0" lang="es-MX" sz="1600" u="none" cap="none" strike="noStrike">
                <a:solidFill>
                  <a:srgbClr val="374151"/>
                </a:solidFill>
                <a:latin typeface="Arial"/>
                <a:ea typeface="Arial"/>
                <a:cs typeface="Arial"/>
                <a:sym typeface="Arial"/>
              </a:rPr>
              <a:t>Contenedor Generico</a:t>
            </a:r>
            <a:endParaRPr b="0" i="0" sz="16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1600"/>
              <a:buFont typeface="Arial"/>
              <a:buAutoNum type="arabicPeriod"/>
            </a:pPr>
            <a:r>
              <a:rPr b="0" i="0" lang="es-MX" sz="1600" u="none" cap="none" strike="noStrike">
                <a:solidFill>
                  <a:srgbClr val="374151"/>
                </a:solidFill>
                <a:latin typeface="Arial"/>
                <a:ea typeface="Arial"/>
                <a:cs typeface="Arial"/>
                <a:sym typeface="Arial"/>
              </a:rPr>
              <a:t>Contenedor de Bloque</a:t>
            </a:r>
            <a:endParaRPr b="0" i="0" sz="16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1600"/>
              <a:buFont typeface="Arial"/>
              <a:buAutoNum type="arabicPeriod"/>
            </a:pPr>
            <a:r>
              <a:rPr b="0" i="0" lang="es-MX" sz="1600" u="none" cap="none" strike="noStrike">
                <a:solidFill>
                  <a:srgbClr val="374151"/>
                </a:solidFill>
                <a:latin typeface="Arial"/>
                <a:ea typeface="Arial"/>
                <a:cs typeface="Arial"/>
                <a:sym typeface="Arial"/>
              </a:rPr>
              <a:t>Uso de Clases e Identificadores</a:t>
            </a:r>
            <a:endParaRPr b="0" i="0" sz="1400" u="none" cap="none" strike="noStrike">
              <a:solidFill>
                <a:srgbClr val="000000"/>
              </a:solidFill>
              <a:latin typeface="Arial"/>
              <a:ea typeface="Arial"/>
              <a:cs typeface="Arial"/>
              <a:sym typeface="Arial"/>
            </a:endParaRPr>
          </a:p>
        </p:txBody>
      </p:sp>
      <p:sp>
        <p:nvSpPr>
          <p:cNvPr id="275" name="Google Shape;275;p66"/>
          <p:cNvSpPr/>
          <p:nvPr/>
        </p:nvSpPr>
        <p:spPr>
          <a:xfrm>
            <a:off x="0" y="-477311"/>
            <a:ext cx="65" cy="954622"/>
          </a:xfrm>
          <a:prstGeom prst="rect">
            <a:avLst/>
          </a:prstGeom>
          <a:noFill/>
          <a:ln>
            <a:noFill/>
          </a:ln>
        </p:spPr>
        <p:txBody>
          <a:bodyPr anchorCtr="0" anchor="ctr" bIns="198375" lIns="0" spcFirstLastPara="1" rIns="0" wrap="square" tIns="19837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Interfaz de usuario gráfica, Texto, Aplicación, Chat o mensaje de texto&#10;&#10;Descripción generada automáticamente" id="276" name="Google Shape;276;p66"/>
          <p:cNvPicPr preferRelativeResize="0"/>
          <p:nvPr/>
        </p:nvPicPr>
        <p:blipFill rotWithShape="1">
          <a:blip r:embed="rId3">
            <a:alphaModFix/>
          </a:blip>
          <a:srcRect b="0" l="0" r="0" t="0"/>
          <a:stretch/>
        </p:blipFill>
        <p:spPr>
          <a:xfrm>
            <a:off x="5044305" y="967700"/>
            <a:ext cx="4207405" cy="3870484"/>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Que es CSS</a:t>
            </a:r>
            <a:endParaRPr/>
          </a:p>
        </p:txBody>
      </p:sp>
      <p:sp>
        <p:nvSpPr>
          <p:cNvPr id="282" name="Google Shape;282;p10"/>
          <p:cNvSpPr txBox="1"/>
          <p:nvPr>
            <p:ph idx="1" type="body"/>
          </p:nvPr>
        </p:nvSpPr>
        <p:spPr>
          <a:xfrm>
            <a:off x="542442" y="1116689"/>
            <a:ext cx="7338446"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283" name="Google Shape;283;p1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Diagrama&#10;&#10;Descripción generada automáticamente" id="284" name="Google Shape;284;p10"/>
          <p:cNvPicPr preferRelativeResize="0"/>
          <p:nvPr/>
        </p:nvPicPr>
        <p:blipFill rotWithShape="1">
          <a:blip r:embed="rId3">
            <a:alphaModFix/>
          </a:blip>
          <a:srcRect b="11259" l="0" r="62053" t="13259"/>
          <a:stretch/>
        </p:blipFill>
        <p:spPr>
          <a:xfrm>
            <a:off x="5694867" y="1116689"/>
            <a:ext cx="1627658" cy="3291480"/>
          </a:xfrm>
          <a:prstGeom prst="rect">
            <a:avLst/>
          </a:prstGeom>
          <a:noFill/>
          <a:ln>
            <a:noFill/>
          </a:ln>
        </p:spPr>
      </p:pic>
      <p:pic>
        <p:nvPicPr>
          <p:cNvPr descr="Diagrama&#10;&#10;Descripción generada automáticamente" id="285" name="Google Shape;285;p10"/>
          <p:cNvPicPr preferRelativeResize="0"/>
          <p:nvPr/>
        </p:nvPicPr>
        <p:blipFill rotWithShape="1">
          <a:blip r:embed="rId3">
            <a:alphaModFix/>
          </a:blip>
          <a:srcRect b="10716" l="72359" r="0" t="12174"/>
          <a:stretch/>
        </p:blipFill>
        <p:spPr>
          <a:xfrm>
            <a:off x="7646685" y="1116689"/>
            <a:ext cx="1185615" cy="3307324"/>
          </a:xfrm>
          <a:prstGeom prst="rect">
            <a:avLst/>
          </a:prstGeom>
          <a:noFill/>
          <a:ln>
            <a:noFill/>
          </a:ln>
        </p:spPr>
      </p:pic>
      <p:sp>
        <p:nvSpPr>
          <p:cNvPr id="286" name="Google Shape;286;p10"/>
          <p:cNvSpPr txBox="1"/>
          <p:nvPr/>
        </p:nvSpPr>
        <p:spPr>
          <a:xfrm>
            <a:off x="553685" y="1393599"/>
            <a:ext cx="4421271" cy="19389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374151"/>
                </a:solidFill>
                <a:latin typeface="Arial"/>
                <a:ea typeface="Arial"/>
                <a:cs typeface="Arial"/>
                <a:sym typeface="Arial"/>
              </a:rPr>
              <a:t>CSS (Cascading Style Sheets) es un lenguaje de estilo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374151"/>
                </a:solidFill>
                <a:latin typeface="Arial"/>
                <a:ea typeface="Arial"/>
                <a:cs typeface="Arial"/>
                <a:sym typeface="Arial"/>
              </a:rPr>
              <a:t>Su función principal es separar la estructura de una página web (definida en HTML) de su estilo y diseño</a:t>
            </a:r>
            <a:endParaRPr b="0" i="0" sz="20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1"/>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Aplicaciones de CSS</a:t>
            </a:r>
            <a:endParaRPr/>
          </a:p>
        </p:txBody>
      </p:sp>
      <p:sp>
        <p:nvSpPr>
          <p:cNvPr id="292" name="Google Shape;292;p11"/>
          <p:cNvSpPr txBox="1"/>
          <p:nvPr>
            <p:ph idx="1" type="body"/>
          </p:nvPr>
        </p:nvSpPr>
        <p:spPr>
          <a:xfrm>
            <a:off x="542442" y="1116689"/>
            <a:ext cx="7338446"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293" name="Google Shape;293;p11"/>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Diagrama&#10;&#10;Descripción generada automáticamente" id="294" name="Google Shape;294;p11"/>
          <p:cNvPicPr preferRelativeResize="0"/>
          <p:nvPr/>
        </p:nvPicPr>
        <p:blipFill rotWithShape="1">
          <a:blip r:embed="rId3">
            <a:alphaModFix/>
          </a:blip>
          <a:srcRect b="11259" l="0" r="62053" t="13259"/>
          <a:stretch/>
        </p:blipFill>
        <p:spPr>
          <a:xfrm>
            <a:off x="5694867" y="1116689"/>
            <a:ext cx="1627658" cy="3291480"/>
          </a:xfrm>
          <a:prstGeom prst="rect">
            <a:avLst/>
          </a:prstGeom>
          <a:noFill/>
          <a:ln>
            <a:noFill/>
          </a:ln>
        </p:spPr>
      </p:pic>
      <p:pic>
        <p:nvPicPr>
          <p:cNvPr descr="Diagrama&#10;&#10;Descripción generada automáticamente" id="295" name="Google Shape;295;p11"/>
          <p:cNvPicPr preferRelativeResize="0"/>
          <p:nvPr/>
        </p:nvPicPr>
        <p:blipFill rotWithShape="1">
          <a:blip r:embed="rId3">
            <a:alphaModFix/>
          </a:blip>
          <a:srcRect b="10716" l="72359" r="0" t="12174"/>
          <a:stretch/>
        </p:blipFill>
        <p:spPr>
          <a:xfrm>
            <a:off x="7646685" y="1116689"/>
            <a:ext cx="1185615" cy="3307324"/>
          </a:xfrm>
          <a:prstGeom prst="rect">
            <a:avLst/>
          </a:prstGeom>
          <a:noFill/>
          <a:ln>
            <a:noFill/>
          </a:ln>
        </p:spPr>
      </p:pic>
      <p:sp>
        <p:nvSpPr>
          <p:cNvPr id="296" name="Google Shape;296;p11"/>
          <p:cNvSpPr txBox="1"/>
          <p:nvPr/>
        </p:nvSpPr>
        <p:spPr>
          <a:xfrm>
            <a:off x="553685" y="1393599"/>
            <a:ext cx="4421271" cy="19389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000000"/>
                </a:solidFill>
                <a:latin typeface="Arial"/>
                <a:ea typeface="Arial"/>
                <a:cs typeface="Arial"/>
                <a:sym typeface="Arial"/>
              </a:rPr>
              <a:t>Estilo y Diseño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000000"/>
                </a:solidFill>
                <a:latin typeface="Arial"/>
                <a:ea typeface="Arial"/>
                <a:cs typeface="Arial"/>
                <a:sym typeface="Arial"/>
              </a:rPr>
              <a:t>Separación de Contenido y Presentación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000000"/>
                </a:solidFill>
                <a:latin typeface="Arial"/>
                <a:ea typeface="Arial"/>
                <a:cs typeface="Arial"/>
                <a:sym typeface="Arial"/>
              </a:rPr>
              <a:t>Consistencia y Reutilización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s-MX" sz="2000" u="none" cap="none" strike="noStrike">
                <a:solidFill>
                  <a:srgbClr val="000000"/>
                </a:solidFill>
                <a:latin typeface="Arial"/>
                <a:ea typeface="Arial"/>
                <a:cs typeface="Arial"/>
                <a:sym typeface="Arial"/>
              </a:rPr>
              <a:t>Facilita la Adaptabilidad a Diferentes Dispositivos</a:t>
            </a:r>
            <a:endParaRPr b="0" i="0" sz="16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Como funciona CSS</a:t>
            </a:r>
            <a:endParaRPr/>
          </a:p>
        </p:txBody>
      </p:sp>
      <p:sp>
        <p:nvSpPr>
          <p:cNvPr id="302" name="Google Shape;302;p12"/>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03" name="Google Shape;303;p1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04" name="Google Shape;304;p12"/>
          <p:cNvSpPr txBox="1"/>
          <p:nvPr/>
        </p:nvSpPr>
        <p:spPr>
          <a:xfrm>
            <a:off x="406451" y="1417588"/>
            <a:ext cx="416554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Selección de Elementos:</a:t>
            </a:r>
            <a:endParaRPr b="0" i="0" sz="2400" u="none" cap="none" strike="noStrike">
              <a:solidFill>
                <a:srgbClr val="374151"/>
              </a:solidFill>
              <a:latin typeface="Arial"/>
              <a:ea typeface="Arial"/>
              <a:cs typeface="Arial"/>
              <a:sym typeface="Arial"/>
            </a:endParaRPr>
          </a:p>
          <a:p>
            <a:pPr indent="-152400" lvl="0" marL="0" marR="0" rtl="0" algn="l">
              <a:lnSpc>
                <a:spcPct val="100000"/>
              </a:lnSpc>
              <a:spcBef>
                <a:spcPts val="0"/>
              </a:spcBef>
              <a:spcAft>
                <a:spcPts val="0"/>
              </a:spcAft>
              <a:buClr>
                <a:srgbClr val="000000"/>
              </a:buClr>
              <a:buSzPts val="2400"/>
              <a:buFont typeface="Arial"/>
              <a:buChar char="•"/>
            </a:pPr>
            <a:r>
              <a:rPr b="0" i="0" lang="es-MX" sz="2400" u="none" cap="none" strike="noStrike">
                <a:solidFill>
                  <a:srgbClr val="374151"/>
                </a:solidFill>
                <a:latin typeface="Arial"/>
                <a:ea typeface="Arial"/>
                <a:cs typeface="Arial"/>
                <a:sym typeface="Arial"/>
              </a:rPr>
              <a:t>CSS utiliza selectores para apuntar a </a:t>
            </a:r>
            <a:r>
              <a:rPr b="0" i="0" lang="es-MX" sz="2400" u="sng" cap="none" strike="noStrike">
                <a:solidFill>
                  <a:srgbClr val="374151"/>
                </a:solidFill>
                <a:latin typeface="Arial"/>
                <a:ea typeface="Arial"/>
                <a:cs typeface="Arial"/>
                <a:sym typeface="Arial"/>
              </a:rPr>
              <a:t>elementos</a:t>
            </a:r>
            <a:r>
              <a:rPr b="0" i="0" lang="es-MX" sz="2400" u="none" cap="none" strike="noStrike">
                <a:solidFill>
                  <a:srgbClr val="374151"/>
                </a:solidFill>
                <a:latin typeface="Arial"/>
                <a:ea typeface="Arial"/>
                <a:cs typeface="Arial"/>
                <a:sym typeface="Arial"/>
              </a:rPr>
              <a:t> HTML específicos. </a:t>
            </a:r>
            <a:endParaRPr b="0" i="0" sz="1400" u="none" cap="none" strike="noStrike">
              <a:solidFill>
                <a:srgbClr val="000000"/>
              </a:solidFill>
              <a:latin typeface="Arial"/>
              <a:ea typeface="Arial"/>
              <a:cs typeface="Arial"/>
              <a:sym typeface="Arial"/>
            </a:endParaRPr>
          </a:p>
        </p:txBody>
      </p:sp>
      <p:sp>
        <p:nvSpPr>
          <p:cNvPr id="305" name="Google Shape;305;p12"/>
          <p:cNvSpPr txBox="1"/>
          <p:nvPr/>
        </p:nvSpPr>
        <p:spPr>
          <a:xfrm>
            <a:off x="4634845" y="1697210"/>
            <a:ext cx="4447161" cy="190818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h1</a:t>
            </a:r>
            <a:r>
              <a:rPr b="0" i="0" lang="es-MX" sz="1600" u="none" cap="none" strike="noStrike">
                <a:solidFill>
                  <a:srgbClr val="741B47"/>
                </a:solidFill>
                <a:latin typeface="Fira Mono"/>
                <a:ea typeface="Fira Mono"/>
                <a:cs typeface="Fira Mono"/>
                <a:sym typeface="Fira Mono"/>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741B47"/>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color</a:t>
            </a:r>
            <a:r>
              <a:rPr b="0" i="0" lang="es-MX" sz="1600" u="none" cap="none" strike="noStrike">
                <a:solidFill>
                  <a:srgbClr val="741B47"/>
                </a:solidFill>
                <a:latin typeface="Fira Mono"/>
                <a:ea typeface="Fira Mono"/>
                <a:cs typeface="Fira Mono"/>
                <a:sym typeface="Fira Mono"/>
              </a:rPr>
              <a:t>: blue;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741B47"/>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600" u="none" cap="none" strike="noStrike">
              <a:solidFill>
                <a:srgbClr val="741B47"/>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.mi-clase </a:t>
            </a:r>
            <a:r>
              <a:rPr b="0" i="0" lang="es-MX" sz="1600" u="none" cap="none" strike="noStrike">
                <a:solidFill>
                  <a:srgbClr val="741B47"/>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741B47"/>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font-size</a:t>
            </a:r>
            <a:r>
              <a:rPr b="0" i="0" lang="es-MX" sz="1600" u="none" cap="none" strike="noStrike">
                <a:solidFill>
                  <a:srgbClr val="741B47"/>
                </a:solidFill>
                <a:latin typeface="Fira Mono"/>
                <a:ea typeface="Fira Mono"/>
                <a:cs typeface="Fira Mono"/>
                <a:sym typeface="Fira Mono"/>
              </a:rPr>
              <a:t>: 16px;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741B47"/>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Como funciona CSS</a:t>
            </a:r>
            <a:endParaRPr/>
          </a:p>
        </p:txBody>
      </p:sp>
      <p:sp>
        <p:nvSpPr>
          <p:cNvPr id="311" name="Google Shape;311;p13"/>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12" name="Google Shape;312;p1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13" name="Google Shape;313;p13"/>
          <p:cNvSpPr txBox="1"/>
          <p:nvPr/>
        </p:nvSpPr>
        <p:spPr>
          <a:xfrm>
            <a:off x="406451" y="1417589"/>
            <a:ext cx="4102705"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y Valores:</a:t>
            </a:r>
            <a:endParaRPr b="0" i="0" sz="2400" u="none" cap="none" strike="noStrike">
              <a:solidFill>
                <a:srgbClr val="374151"/>
              </a:solidFill>
              <a:latin typeface="Arial"/>
              <a:ea typeface="Arial"/>
              <a:cs typeface="Arial"/>
              <a:sym typeface="Arial"/>
            </a:endParaRPr>
          </a:p>
          <a:p>
            <a:pPr indent="-152400" lvl="0" marL="0" marR="0" rtl="0" algn="l">
              <a:lnSpc>
                <a:spcPct val="100000"/>
              </a:lnSpc>
              <a:spcBef>
                <a:spcPts val="0"/>
              </a:spcBef>
              <a:spcAft>
                <a:spcPts val="0"/>
              </a:spcAft>
              <a:buClr>
                <a:srgbClr val="000000"/>
              </a:buClr>
              <a:buSzPts val="2400"/>
              <a:buFont typeface="Arial"/>
              <a:buChar char="•"/>
            </a:pPr>
            <a:r>
              <a:rPr b="0" i="0" lang="es-MX" sz="2400" u="none" cap="none" strike="noStrike">
                <a:solidFill>
                  <a:srgbClr val="374151"/>
                </a:solidFill>
                <a:latin typeface="Arial"/>
                <a:ea typeface="Arial"/>
                <a:cs typeface="Arial"/>
                <a:sym typeface="Arial"/>
              </a:rPr>
              <a:t>Para los elementos seleccionados, se aplican propiedades y valores que definen su estilo. </a:t>
            </a:r>
            <a:endParaRPr b="0" i="0" sz="1400" u="none" cap="none" strike="noStrike">
              <a:solidFill>
                <a:srgbClr val="000000"/>
              </a:solidFill>
              <a:latin typeface="Arial"/>
              <a:ea typeface="Arial"/>
              <a:cs typeface="Arial"/>
              <a:sym typeface="Arial"/>
            </a:endParaRPr>
          </a:p>
        </p:txBody>
      </p:sp>
      <p:sp>
        <p:nvSpPr>
          <p:cNvPr id="314" name="Google Shape;314;p13"/>
          <p:cNvSpPr txBox="1"/>
          <p:nvPr/>
        </p:nvSpPr>
        <p:spPr>
          <a:xfrm>
            <a:off x="4634845" y="1697210"/>
            <a:ext cx="444716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body </a:t>
            </a:r>
            <a:r>
              <a:rPr b="0" i="0" lang="es-MX" sz="1600" u="none" cap="none" strike="noStrike">
                <a:solidFill>
                  <a:schemeClr val="accent2"/>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background-color</a:t>
            </a: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2"/>
                </a:solidFill>
                <a:latin typeface="Fira Mono"/>
                <a:ea typeface="Fira Mono"/>
                <a:cs typeface="Fira Mono"/>
                <a:sym typeface="Fira Mono"/>
              </a:rPr>
              <a:t>#f0f0f0</a:t>
            </a:r>
            <a:r>
              <a:rPr b="0" i="0" lang="es-MX" sz="1600" u="none" cap="none" strike="noStrike">
                <a:solidFill>
                  <a:schemeClr val="accent4"/>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font-family</a:t>
            </a: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2"/>
                </a:solidFill>
                <a:latin typeface="Fira Mono"/>
                <a:ea typeface="Fira Mono"/>
                <a:cs typeface="Fira Mono"/>
                <a:sym typeface="Fira Mono"/>
              </a:rPr>
              <a:t>'Arial’</a:t>
            </a:r>
            <a:r>
              <a:rPr b="0" i="0" lang="es-MX" sz="1600" u="none" cap="none" strike="noStrike">
                <a:solidFill>
                  <a:schemeClr val="accent4"/>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2"/>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4"/>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Como funciona CSS</a:t>
            </a:r>
            <a:endParaRPr/>
          </a:p>
        </p:txBody>
      </p:sp>
      <p:sp>
        <p:nvSpPr>
          <p:cNvPr id="320" name="Google Shape;320;p14"/>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21" name="Google Shape;321;p14"/>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22" name="Google Shape;322;p14"/>
          <p:cNvSpPr txBox="1"/>
          <p:nvPr/>
        </p:nvSpPr>
        <p:spPr>
          <a:xfrm>
            <a:off x="406451" y="1417590"/>
            <a:ext cx="403381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rgbClr val="374151"/>
                </a:solidFill>
                <a:latin typeface="Arial"/>
                <a:ea typeface="Arial"/>
                <a:cs typeface="Arial"/>
                <a:sym typeface="Arial"/>
              </a:rPr>
              <a:t>Cascada y Herencia:</a:t>
            </a:r>
            <a:endParaRPr b="0" i="0" sz="3200" u="none" cap="none" strike="noStrike">
              <a:solidFill>
                <a:srgbClr val="374151"/>
              </a:solidFill>
              <a:latin typeface="Arial"/>
              <a:ea typeface="Arial"/>
              <a:cs typeface="Arial"/>
              <a:sym typeface="Arial"/>
            </a:endParaRPr>
          </a:p>
        </p:txBody>
      </p:sp>
      <p:sp>
        <p:nvSpPr>
          <p:cNvPr id="323" name="Google Shape;323;p14"/>
          <p:cNvSpPr txBox="1"/>
          <p:nvPr/>
        </p:nvSpPr>
        <p:spPr>
          <a:xfrm>
            <a:off x="4634845" y="1697210"/>
            <a:ext cx="444716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body </a:t>
            </a:r>
            <a:r>
              <a:rPr b="0" i="0" lang="es-MX" sz="1600" u="none" cap="none" strike="noStrike">
                <a:solidFill>
                  <a:schemeClr val="accent2"/>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background-color</a:t>
            </a: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2"/>
                </a:solidFill>
                <a:latin typeface="Fira Mono"/>
                <a:ea typeface="Fira Mono"/>
                <a:cs typeface="Fira Mono"/>
                <a:sym typeface="Fira Mono"/>
              </a:rPr>
              <a:t>#f0f0f0</a:t>
            </a:r>
            <a:r>
              <a:rPr b="0" i="0" lang="es-MX" sz="1600" u="none" cap="none" strike="noStrike">
                <a:solidFill>
                  <a:schemeClr val="accent4"/>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1"/>
                </a:solidFill>
                <a:latin typeface="Fira Mono"/>
                <a:ea typeface="Fira Mono"/>
                <a:cs typeface="Fira Mono"/>
                <a:sym typeface="Fira Mono"/>
              </a:rPr>
              <a:t>font-family</a:t>
            </a:r>
            <a:r>
              <a:rPr b="0" i="0" lang="es-MX" sz="1600" u="none" cap="none" strike="noStrike">
                <a:solidFill>
                  <a:schemeClr val="accent4"/>
                </a:solidFill>
                <a:latin typeface="Fira Mono"/>
                <a:ea typeface="Fira Mono"/>
                <a:cs typeface="Fira Mono"/>
                <a:sym typeface="Fira Mono"/>
              </a:rPr>
              <a:t>: </a:t>
            </a:r>
            <a:r>
              <a:rPr b="0" i="0" lang="es-MX" sz="1600" u="none" cap="none" strike="noStrike">
                <a:solidFill>
                  <a:schemeClr val="accent2"/>
                </a:solidFill>
                <a:latin typeface="Fira Mono"/>
                <a:ea typeface="Fira Mono"/>
                <a:cs typeface="Fira Mono"/>
                <a:sym typeface="Fira Mono"/>
              </a:rPr>
              <a:t>'Arial’</a:t>
            </a:r>
            <a:r>
              <a:rPr b="0" i="0" lang="es-MX" sz="1600" u="none" cap="none" strike="noStrike">
                <a:solidFill>
                  <a:schemeClr val="accent4"/>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2"/>
                </a:solidFill>
                <a:latin typeface="Fira Mono"/>
                <a:ea typeface="Fira Mono"/>
                <a:cs typeface="Fira Mono"/>
                <a:sym typeface="Fira Mono"/>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5"/>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Como funciona CSS</a:t>
            </a:r>
            <a:endParaRPr/>
          </a:p>
        </p:txBody>
      </p:sp>
      <p:sp>
        <p:nvSpPr>
          <p:cNvPr id="329" name="Google Shape;329;p15"/>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30" name="Google Shape;330;p15"/>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31" name="Google Shape;331;p15"/>
          <p:cNvSpPr txBox="1"/>
          <p:nvPr/>
        </p:nvSpPr>
        <p:spPr>
          <a:xfrm>
            <a:off x="4758861" y="1648451"/>
            <a:ext cx="444716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head</a:t>
            </a:r>
            <a:r>
              <a:rPr b="0" i="0" lang="es-MX" sz="1600" u="none" cap="none" strike="noStrike">
                <a:solidFill>
                  <a:schemeClr val="accent1"/>
                </a:solidFill>
                <a:latin typeface="Arial"/>
                <a:ea typeface="Arial"/>
                <a:cs typeface="Arial"/>
                <a:sym typeface="Arial"/>
              </a:rPr>
              <a:t>&gt;</a:t>
            </a:r>
            <a:r>
              <a:rPr b="0" i="0" lang="es-MX" sz="1600" u="none" cap="none" strike="noStrike">
                <a:solidFill>
                  <a:srgbClr val="FFFFFF"/>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FFFF"/>
                </a:solidFill>
                <a:latin typeface="Arial"/>
                <a:ea typeface="Arial"/>
                <a:cs typeface="Arial"/>
                <a:sym typeface="Arial"/>
              </a:rPr>
              <a:t>     </a:t>
            </a:r>
            <a:r>
              <a:rPr b="0" i="0" lang="es-MX" sz="1600" u="none" cap="none" strike="noStrike">
                <a:solidFill>
                  <a:schemeClr val="accent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link</a:t>
            </a:r>
            <a:r>
              <a:rPr b="0" i="0" lang="es-MX" sz="1600" u="none" cap="none" strike="noStrike">
                <a:solidFill>
                  <a:srgbClr val="FFFFFF"/>
                </a:solidFill>
                <a:latin typeface="Arial"/>
                <a:ea typeface="Arial"/>
                <a:cs typeface="Arial"/>
                <a:sym typeface="Arial"/>
              </a:rPr>
              <a:t> </a:t>
            </a:r>
            <a:r>
              <a:rPr b="0" i="0" lang="es-MX" sz="1600" u="none" cap="none" strike="noStrike">
                <a:solidFill>
                  <a:srgbClr val="DF3079"/>
                </a:solidFill>
                <a:latin typeface="Arial"/>
                <a:ea typeface="Arial"/>
                <a:cs typeface="Arial"/>
                <a:sym typeface="Arial"/>
              </a:rPr>
              <a:t>rel</a:t>
            </a:r>
            <a:r>
              <a:rPr b="0" i="0" lang="es-MX" sz="1600" u="none" cap="none" strike="noStrike">
                <a:solidFill>
                  <a:schemeClr val="accent1"/>
                </a:solidFill>
                <a:latin typeface="Arial"/>
                <a:ea typeface="Arial"/>
                <a:cs typeface="Arial"/>
                <a:sym typeface="Arial"/>
              </a:rPr>
              <a:t>=</a:t>
            </a:r>
            <a:r>
              <a:rPr b="0" i="0" lang="es-MX" sz="1600" u="none" cap="none" strike="noStrike">
                <a:solidFill>
                  <a:srgbClr val="00A67D"/>
                </a:solidFill>
                <a:latin typeface="Arial"/>
                <a:ea typeface="Arial"/>
                <a:cs typeface="Arial"/>
                <a:sym typeface="Arial"/>
              </a:rPr>
              <a:t>"stylesheet"</a:t>
            </a:r>
            <a:r>
              <a:rPr b="0" i="0" lang="es-MX" sz="1600" u="none" cap="none" strike="noStrike">
                <a:solidFill>
                  <a:srgbClr val="FFFFFF"/>
                </a:solidFill>
                <a:latin typeface="Arial"/>
                <a:ea typeface="Arial"/>
                <a:cs typeface="Arial"/>
                <a:sym typeface="Arial"/>
              </a:rPr>
              <a:t> </a:t>
            </a:r>
            <a:r>
              <a:rPr b="0" i="0" lang="es-MX" sz="1600" u="none" cap="none" strike="noStrike">
                <a:solidFill>
                  <a:srgbClr val="DF3079"/>
                </a:solidFill>
                <a:latin typeface="Arial"/>
                <a:ea typeface="Arial"/>
                <a:cs typeface="Arial"/>
                <a:sym typeface="Arial"/>
              </a:rPr>
              <a:t>href</a:t>
            </a:r>
            <a:r>
              <a:rPr b="0" i="0" lang="es-MX" sz="1600" u="none" cap="none" strike="noStrike">
                <a:solidFill>
                  <a:schemeClr val="accent1"/>
                </a:solidFill>
                <a:latin typeface="Arial"/>
                <a:ea typeface="Arial"/>
                <a:cs typeface="Arial"/>
                <a:sym typeface="Arial"/>
              </a:rPr>
              <a:t>=</a:t>
            </a:r>
            <a:r>
              <a:rPr b="0" i="0" lang="es-MX" sz="1600" u="none" cap="none" strike="noStrike">
                <a:solidFill>
                  <a:srgbClr val="00A67D"/>
                </a:solidFill>
                <a:latin typeface="Arial"/>
                <a:ea typeface="Arial"/>
                <a:cs typeface="Arial"/>
                <a:sym typeface="Arial"/>
              </a:rPr>
              <a:t>"estilos.css"</a:t>
            </a:r>
            <a:r>
              <a:rPr b="0" i="0" lang="es-MX" sz="1600" u="none" cap="none" strike="noStrike">
                <a:solidFill>
                  <a:schemeClr val="accent1"/>
                </a:solidFill>
                <a:latin typeface="Arial"/>
                <a:ea typeface="Arial"/>
                <a:cs typeface="Arial"/>
                <a:sym typeface="Arial"/>
              </a:rPr>
              <a:t>&gt;</a:t>
            </a:r>
            <a:r>
              <a:rPr b="0" i="0" lang="es-MX" sz="1600" u="none" cap="none" strike="noStrike">
                <a:solidFill>
                  <a:srgbClr val="FFFFFF"/>
                </a:solidFill>
                <a:latin typeface="Arial"/>
                <a:ea typeface="Arial"/>
                <a:cs typeface="Arial"/>
                <a:sym typeface="Arial"/>
              </a:rPr>
              <a:t> </a:t>
            </a:r>
            <a:r>
              <a:rPr b="0" i="0" lang="es-MX" sz="1600" u="none" cap="none" strike="noStrike">
                <a:solidFill>
                  <a:schemeClr val="accent1"/>
                </a:solidFill>
                <a:latin typeface="Arial"/>
                <a:ea typeface="Arial"/>
                <a:cs typeface="Arial"/>
                <a:sym typeface="Arial"/>
              </a:rPr>
              <a:t>&lt;/</a:t>
            </a:r>
            <a:r>
              <a:rPr b="0" i="0" lang="es-MX" sz="1600" u="none" cap="none" strike="noStrike">
                <a:solidFill>
                  <a:schemeClr val="accent4"/>
                </a:solidFill>
                <a:latin typeface="Arial"/>
                <a:ea typeface="Arial"/>
                <a:cs typeface="Arial"/>
                <a:sym typeface="Arial"/>
              </a:rPr>
              <a:t>head</a:t>
            </a:r>
            <a:r>
              <a:rPr b="0" i="0" lang="es-MX" sz="1600" u="none" cap="none" strike="noStrike">
                <a:solidFill>
                  <a:schemeClr val="accent1"/>
                </a:solidFill>
                <a:latin typeface="Arial"/>
                <a:ea typeface="Arial"/>
                <a:cs typeface="Arial"/>
                <a:sym typeface="Arial"/>
              </a:rPr>
              <a:t>&gt;</a:t>
            </a:r>
            <a:endParaRPr b="0" i="0" sz="1600" u="none" cap="none" strike="noStrike">
              <a:solidFill>
                <a:schemeClr val="accent1"/>
              </a:solidFill>
              <a:latin typeface="Arial"/>
              <a:ea typeface="Arial"/>
              <a:cs typeface="Arial"/>
              <a:sym typeface="Arial"/>
            </a:endParaRPr>
          </a:p>
        </p:txBody>
      </p:sp>
      <p:sp>
        <p:nvSpPr>
          <p:cNvPr id="332" name="Google Shape;332;p15"/>
          <p:cNvSpPr/>
          <p:nvPr/>
        </p:nvSpPr>
        <p:spPr>
          <a:xfrm>
            <a:off x="311700" y="863590"/>
            <a:ext cx="4447161" cy="34163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400"/>
              <a:buFont typeface="Arial"/>
              <a:buNone/>
            </a:pPr>
            <a:r>
              <a:rPr b="1" i="0" lang="es-MX" sz="2400" u="none" cap="none" strike="noStrike">
                <a:solidFill>
                  <a:srgbClr val="374151"/>
                </a:solidFill>
                <a:latin typeface="Arial"/>
                <a:ea typeface="Arial"/>
                <a:cs typeface="Arial"/>
                <a:sym typeface="Arial"/>
              </a:rPr>
              <a:t>Enlace a HTML:</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MX" sz="2400" u="none" cap="none" strike="noStrike">
                <a:solidFill>
                  <a:srgbClr val="374151"/>
                </a:solidFill>
                <a:latin typeface="Arial"/>
                <a:ea typeface="Arial"/>
                <a:cs typeface="Arial"/>
                <a:sym typeface="Arial"/>
              </a:rPr>
              <a:t>Los estilos CSS se pueden aplicar directamente en el documento HTML usando la etiqueta </a:t>
            </a:r>
            <a:r>
              <a:rPr b="1" i="0" lang="es-MX" sz="2400" u="none" cap="none" strike="noStrike">
                <a:solidFill>
                  <a:srgbClr val="374151"/>
                </a:solidFill>
                <a:latin typeface="Arial"/>
                <a:ea typeface="Arial"/>
                <a:cs typeface="Arial"/>
                <a:sym typeface="Arial"/>
              </a:rPr>
              <a:t>&lt;style&gt;</a:t>
            </a:r>
            <a:r>
              <a:rPr b="0" i="0" lang="es-MX" sz="2400" u="none" cap="none" strike="noStrike">
                <a:solidFill>
                  <a:srgbClr val="374151"/>
                </a:solidFill>
                <a:latin typeface="Arial"/>
                <a:ea typeface="Arial"/>
                <a:cs typeface="Arial"/>
                <a:sym typeface="Arial"/>
              </a:rPr>
              <a:t> en la sección </a:t>
            </a:r>
            <a:r>
              <a:rPr b="1" i="0" lang="es-MX" sz="2400" u="none" cap="none" strike="noStrike">
                <a:solidFill>
                  <a:srgbClr val="374151"/>
                </a:solidFill>
                <a:latin typeface="Arial"/>
                <a:ea typeface="Arial"/>
                <a:cs typeface="Arial"/>
                <a:sym typeface="Arial"/>
              </a:rPr>
              <a:t>&lt;head&gt;</a:t>
            </a:r>
            <a:r>
              <a:rPr b="0" i="0" lang="es-MX" sz="2400" u="none" cap="none" strike="noStrike">
                <a:solidFill>
                  <a:srgbClr val="374151"/>
                </a:solidFill>
                <a:latin typeface="Arial"/>
                <a:ea typeface="Arial"/>
                <a:cs typeface="Arial"/>
                <a:sym typeface="Arial"/>
              </a:rPr>
              <a:t>, o se pueden vincular desde archivos externos usando la etiqueta </a:t>
            </a:r>
            <a:r>
              <a:rPr b="1" i="0" lang="es-MX" sz="2400" u="none" cap="none" strike="noStrike">
                <a:solidFill>
                  <a:srgbClr val="374151"/>
                </a:solidFill>
                <a:latin typeface="Arial"/>
                <a:ea typeface="Arial"/>
                <a:cs typeface="Arial"/>
                <a:sym typeface="Arial"/>
              </a:rPr>
              <a:t>&lt;link&gt;</a:t>
            </a:r>
            <a:r>
              <a:rPr b="0" i="0" lang="es-MX" sz="2400" u="none" cap="none" strike="noStrike">
                <a:solidFill>
                  <a:srgbClr val="37415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38" name="Google Shape;338;p16"/>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39" name="Google Shape;339;p1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40" name="Google Shape;340;p16"/>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0000"/>
                </a:solidFill>
                <a:latin typeface="Arial"/>
                <a:ea typeface="Arial"/>
                <a:cs typeface="Arial"/>
                <a:sym typeface="Arial"/>
              </a:rPr>
              <a:t>p</a:t>
            </a:r>
            <a:r>
              <a:rPr b="0" i="0" lang="es-MX" sz="1600" u="none" cap="none" strike="noStrike">
                <a:solidFill>
                  <a:schemeClr val="accen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1"/>
                </a:solidFill>
                <a:latin typeface="Arial"/>
                <a:ea typeface="Arial"/>
                <a:cs typeface="Arial"/>
                <a:sym typeface="Arial"/>
              </a:rPr>
              <a:t>    </a:t>
            </a:r>
            <a:r>
              <a:rPr b="0" i="0" lang="es-MX" sz="1600" u="none" cap="none" strike="noStrike">
                <a:solidFill>
                  <a:srgbClr val="C00000"/>
                </a:solidFill>
                <a:latin typeface="Arial"/>
                <a:ea typeface="Arial"/>
                <a:cs typeface="Arial"/>
                <a:sym typeface="Arial"/>
              </a:rPr>
              <a:t>color</a:t>
            </a:r>
            <a:r>
              <a:rPr b="0" i="0" lang="es-MX" sz="1600" u="none" cap="none" strike="noStrike">
                <a:solidFill>
                  <a:schemeClr val="accent1"/>
                </a:solidFill>
                <a:latin typeface="Arial"/>
                <a:ea typeface="Arial"/>
                <a:cs typeface="Arial"/>
                <a:sym typeface="Arial"/>
              </a:rPr>
              <a:t>: blue;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a:off x="277892" y="1200483"/>
            <a:ext cx="4100379" cy="283154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Etiqueta:</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Los selectores de etiqueta apuntan directamente a un tipo específico de elemento HTML. Por ejemplo, el selector </a:t>
            </a:r>
            <a:r>
              <a:rPr b="1" i="0" lang="es-MX" sz="2000" u="none" cap="none" strike="noStrike">
                <a:solidFill>
                  <a:srgbClr val="374151"/>
                </a:solidFill>
                <a:latin typeface="Arial"/>
                <a:ea typeface="Arial"/>
                <a:cs typeface="Arial"/>
                <a:sym typeface="Arial"/>
              </a:rPr>
              <a:t>p</a:t>
            </a:r>
            <a:r>
              <a:rPr b="0" i="0" lang="es-MX" sz="2000" u="none" cap="none" strike="noStrike">
                <a:solidFill>
                  <a:srgbClr val="374151"/>
                </a:solidFill>
                <a:latin typeface="Arial"/>
                <a:ea typeface="Arial"/>
                <a:cs typeface="Arial"/>
                <a:sym typeface="Arial"/>
              </a:rPr>
              <a:t> selecciona todos los elementos </a:t>
            </a:r>
            <a:r>
              <a:rPr b="1" i="0" lang="es-MX" sz="2000" u="none" cap="none" strike="noStrike">
                <a:solidFill>
                  <a:srgbClr val="374151"/>
                </a:solidFill>
                <a:latin typeface="Arial"/>
                <a:ea typeface="Arial"/>
                <a:cs typeface="Arial"/>
                <a:sym typeface="Arial"/>
              </a:rPr>
              <a:t>&lt;p&gt;</a:t>
            </a:r>
            <a:r>
              <a:rPr b="0" i="0" lang="es-MX" sz="2000" u="none" cap="none" strike="noStrike">
                <a:solidFill>
                  <a:srgbClr val="374151"/>
                </a:solidFill>
                <a:latin typeface="Arial"/>
                <a:ea typeface="Arial"/>
                <a:cs typeface="Arial"/>
                <a:sym typeface="Arial"/>
              </a:rPr>
              <a:t> en el documento y permite aplicar estilos a los párrafos.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47" name="Google Shape;347;p17"/>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48" name="Google Shape;348;p1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49" name="Google Shape;349;p17"/>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r>
              <a:rPr b="0" i="0" lang="es-MX" sz="1600" u="none" cap="none" strike="noStrike">
                <a:solidFill>
                  <a:schemeClr val="accent4"/>
                </a:solidFill>
                <a:latin typeface="Arial"/>
                <a:ea typeface="Arial"/>
                <a:cs typeface="Arial"/>
                <a:sym typeface="Arial"/>
              </a:rPr>
              <a:t>miElemento</a:t>
            </a:r>
            <a:r>
              <a:rPr b="0" i="0" lang="es-MX" sz="1600" u="none" cap="none" strike="noStrike">
                <a:solidFill>
                  <a:srgbClr val="FF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0000"/>
                </a:solidFill>
                <a:latin typeface="Arial"/>
                <a:ea typeface="Arial"/>
                <a:cs typeface="Arial"/>
                <a:sym typeface="Arial"/>
              </a:rPr>
              <a:t>    background-color: </a:t>
            </a:r>
            <a:r>
              <a:rPr b="0" i="0" lang="es-MX" sz="1600" u="none" cap="none" strike="noStrike">
                <a:solidFill>
                  <a:schemeClr val="accent1"/>
                </a:solidFill>
                <a:latin typeface="Arial"/>
                <a:ea typeface="Arial"/>
                <a:cs typeface="Arial"/>
                <a:sym typeface="Arial"/>
              </a:rPr>
              <a:t>yellow</a:t>
            </a:r>
            <a:r>
              <a:rPr b="0" i="0" lang="es-MX" sz="1600" u="none" cap="none" strike="noStrike">
                <a:solidFill>
                  <a:srgbClr val="FF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50" name="Google Shape;350;p17"/>
          <p:cNvSpPr/>
          <p:nvPr/>
        </p:nvSpPr>
        <p:spPr>
          <a:xfrm>
            <a:off x="277892" y="1492870"/>
            <a:ext cx="4100379" cy="22467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Los selectores de ID se aplican a un elemento HTML específico que tiene un atributo id único. Se selecciona utilizando el símbolo de almohadilla (#).</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56" name="Google Shape;356;p18"/>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57" name="Google Shape;357;p1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58" name="Google Shape;358;p18"/>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r>
              <a:rPr b="0" i="0" lang="es-MX" sz="1600" u="none" cap="none" strike="noStrike">
                <a:solidFill>
                  <a:schemeClr val="accent4"/>
                </a:solidFill>
                <a:latin typeface="Arial"/>
                <a:ea typeface="Arial"/>
                <a:cs typeface="Arial"/>
                <a:sym typeface="Arial"/>
              </a:rPr>
              <a:t>miClase</a:t>
            </a: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font-size</a:t>
            </a:r>
            <a:r>
              <a:rPr b="0" i="0" lang="es-MX" sz="1600" u="none" cap="none" strike="noStrike">
                <a:solidFill>
                  <a:srgbClr val="0C0C0C"/>
                </a:solidFill>
                <a:latin typeface="Arial"/>
                <a:ea typeface="Arial"/>
                <a:cs typeface="Arial"/>
                <a:sym typeface="Arial"/>
              </a:rPr>
              <a:t>: 18px;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59" name="Google Shape;359;p18"/>
          <p:cNvSpPr/>
          <p:nvPr/>
        </p:nvSpPr>
        <p:spPr>
          <a:xfrm>
            <a:off x="277892" y="1646758"/>
            <a:ext cx="4100379" cy="19389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Clase: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Los selectores de clase se aplican a elementos HTML que tienen un atributo class común. Se selecciona utilizando el punto (‘ . ’)</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Que es HTML</a:t>
            </a:r>
            <a:endParaRPr/>
          </a:p>
        </p:txBody>
      </p:sp>
      <p:sp>
        <p:nvSpPr>
          <p:cNvPr id="83" name="Google Shape;83;p2"/>
          <p:cNvSpPr txBox="1"/>
          <p:nvPr>
            <p:ph idx="1" type="body"/>
          </p:nvPr>
        </p:nvSpPr>
        <p:spPr>
          <a:xfrm>
            <a:off x="311700" y="1015950"/>
            <a:ext cx="8520600" cy="38487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Char char="●"/>
            </a:pPr>
            <a:r>
              <a:rPr lang="es-MX" sz="1800"/>
              <a:t>Significa "Lenguaje de Marcado de Hipertexto" en inglés (Hypertext Markup Language) </a:t>
            </a:r>
            <a:endParaRPr sz="1800"/>
          </a:p>
          <a:p>
            <a:pPr indent="-419100" lvl="0" marL="457200" rtl="0" algn="l">
              <a:lnSpc>
                <a:spcPct val="115000"/>
              </a:lnSpc>
              <a:spcBef>
                <a:spcPts val="0"/>
              </a:spcBef>
              <a:spcAft>
                <a:spcPts val="0"/>
              </a:spcAft>
              <a:buSzPts val="3000"/>
              <a:buChar char="●"/>
            </a:pPr>
            <a:r>
              <a:rPr lang="es-MX" sz="1800"/>
              <a:t>Proporciona la estructura básica para crear páginas web y describe el contenido de esas páginas mediante una serie de elementos y etiquetas</a:t>
            </a:r>
            <a:r>
              <a:rPr lang="es-MX"/>
              <a:t>.</a:t>
            </a:r>
            <a:endParaRPr/>
          </a:p>
        </p:txBody>
      </p:sp>
      <p:sp>
        <p:nvSpPr>
          <p:cNvPr id="84" name="Google Shape;84;p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Texto&#10;&#10;Descripción generada automáticamente" id="85" name="Google Shape;85;p2"/>
          <p:cNvPicPr preferRelativeResize="0"/>
          <p:nvPr/>
        </p:nvPicPr>
        <p:blipFill rotWithShape="1">
          <a:blip r:embed="rId3">
            <a:alphaModFix/>
          </a:blip>
          <a:srcRect b="0" l="0" r="0" t="0"/>
          <a:stretch/>
        </p:blipFill>
        <p:spPr>
          <a:xfrm>
            <a:off x="757273" y="3355404"/>
            <a:ext cx="2363757" cy="1459974"/>
          </a:xfrm>
          <a:prstGeom prst="rect">
            <a:avLst/>
          </a:prstGeom>
          <a:noFill/>
          <a:ln>
            <a:noFill/>
          </a:ln>
        </p:spPr>
      </p:pic>
      <p:pic>
        <p:nvPicPr>
          <p:cNvPr descr="Interfaz de usuario gráfica, Aplicación&#10;&#10;Descripción generada automáticamente" id="86" name="Google Shape;86;p2"/>
          <p:cNvPicPr preferRelativeResize="0"/>
          <p:nvPr/>
        </p:nvPicPr>
        <p:blipFill rotWithShape="1">
          <a:blip r:embed="rId4">
            <a:alphaModFix/>
          </a:blip>
          <a:srcRect b="0" l="0" r="0" t="0"/>
          <a:stretch/>
        </p:blipFill>
        <p:spPr>
          <a:xfrm>
            <a:off x="4078713" y="3477526"/>
            <a:ext cx="3795903" cy="1191659"/>
          </a:xfrm>
          <a:prstGeom prst="rect">
            <a:avLst/>
          </a:prstGeom>
          <a:noFill/>
          <a:ln>
            <a:noFill/>
          </a:ln>
        </p:spPr>
      </p:pic>
      <p:pic>
        <p:nvPicPr>
          <p:cNvPr descr="Texto&#10;&#10;Descripción generada automáticamente con confianza media" id="87" name="Google Shape;87;p2"/>
          <p:cNvPicPr preferRelativeResize="0"/>
          <p:nvPr/>
        </p:nvPicPr>
        <p:blipFill rotWithShape="1">
          <a:blip r:embed="rId5">
            <a:alphaModFix/>
          </a:blip>
          <a:srcRect b="0" l="0" r="0" t="0"/>
          <a:stretch/>
        </p:blipFill>
        <p:spPr>
          <a:xfrm>
            <a:off x="7714374" y="2879643"/>
            <a:ext cx="951296" cy="951296"/>
          </a:xfrm>
          <a:prstGeom prst="rect">
            <a:avLst/>
          </a:prstGeom>
          <a:noFill/>
          <a:ln>
            <a:noFill/>
          </a:ln>
        </p:spPr>
      </p:pic>
      <p:pic>
        <p:nvPicPr>
          <p:cNvPr descr="Imagen que contiene texto, señal, plato&#10;&#10;Descripción generada automáticamente" id="88" name="Google Shape;88;p2"/>
          <p:cNvPicPr preferRelativeResize="0"/>
          <p:nvPr/>
        </p:nvPicPr>
        <p:blipFill rotWithShape="1">
          <a:blip r:embed="rId6">
            <a:alphaModFix/>
          </a:blip>
          <a:srcRect b="0" l="0" r="0" t="0"/>
          <a:stretch/>
        </p:blipFill>
        <p:spPr>
          <a:xfrm>
            <a:off x="2057103" y="2879656"/>
            <a:ext cx="818126" cy="818126"/>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animEffect filter="fade" transition="in">
                                      <p:cBhvr>
                                        <p:cTn dur="1000"/>
                                        <p:tgtEl>
                                          <p:spTgt spid="8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animEffect filter="fade" transition="in">
                                      <p:cBhvr>
                                        <p:cTn dur="1000"/>
                                        <p:tgtEl>
                                          <p:spTgt spid="8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65" name="Google Shape;365;p19"/>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66" name="Google Shape;366;p1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67" name="Google Shape;367;p19"/>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r>
              <a:rPr b="0" i="0" lang="es-MX" sz="1600" u="none" cap="none" strike="noStrike">
                <a:solidFill>
                  <a:srgbClr val="FF0000"/>
                </a:solidFill>
                <a:latin typeface="Arial"/>
                <a:ea typeface="Arial"/>
                <a:cs typeface="Arial"/>
                <a:sym typeface="Arial"/>
              </a:rPr>
              <a:t>contenedor</a:t>
            </a: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5"/>
                </a:solidFill>
                <a:latin typeface="Arial"/>
                <a:ea typeface="Arial"/>
                <a:cs typeface="Arial"/>
                <a:sym typeface="Arial"/>
              </a:rPr>
              <a:t>p</a:t>
            </a: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rgbClr val="92D050"/>
                </a:solidFill>
                <a:latin typeface="Arial"/>
                <a:ea typeface="Arial"/>
                <a:cs typeface="Arial"/>
                <a:sym typeface="Arial"/>
              </a:rPr>
              <a:t>color</a:t>
            </a:r>
            <a:r>
              <a:rPr b="0" i="0" lang="es-MX" sz="1600" u="none" cap="none" strike="noStrike">
                <a:solidFill>
                  <a:srgbClr val="0C0C0C"/>
                </a:solidFill>
                <a:latin typeface="Arial"/>
                <a:ea typeface="Arial"/>
                <a:cs typeface="Arial"/>
                <a:sym typeface="Arial"/>
              </a:rPr>
              <a:t>: 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68" name="Google Shape;368;p19"/>
          <p:cNvSpPr/>
          <p:nvPr/>
        </p:nvSpPr>
        <p:spPr>
          <a:xfrm>
            <a:off x="277892" y="1185093"/>
            <a:ext cx="4100379" cy="286232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Combinados: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Los selectores combinados permiten apuntar a elementos específicos que cumplen múltiples condiciones. Por ejemplo, un selector de combinación puede seleccionar todos los elementos p que están dentro de un contenedor con una clase específica.</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74" name="Google Shape;374;p20"/>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75" name="Google Shape;375;p2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76" name="Google Shape;376;p20"/>
          <p:cNvSpPr txBox="1"/>
          <p:nvPr/>
        </p:nvSpPr>
        <p:spPr>
          <a:xfrm>
            <a:off x="4634845" y="1697210"/>
            <a:ext cx="334678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    margin</a:t>
            </a:r>
            <a:r>
              <a:rPr b="0" i="0" lang="es-MX" sz="1600" u="none" cap="none" strike="noStrike">
                <a:solidFill>
                  <a:srgbClr val="0C0C0C"/>
                </a:solidFill>
                <a:latin typeface="Arial"/>
                <a:ea typeface="Arial"/>
                <a:cs typeface="Arial"/>
                <a:sym typeface="Arial"/>
              </a:rPr>
              <a:t>: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4"/>
                </a:solidFill>
                <a:latin typeface="Arial"/>
                <a:ea typeface="Arial"/>
                <a:cs typeface="Arial"/>
                <a:sym typeface="Arial"/>
              </a:rPr>
              <a:t>padding</a:t>
            </a:r>
            <a:r>
              <a:rPr b="0" i="0" lang="es-MX" sz="1600" u="none" cap="none" strike="noStrike">
                <a:solidFill>
                  <a:srgbClr val="0C0C0C"/>
                </a:solidFill>
                <a:latin typeface="Arial"/>
                <a:ea typeface="Arial"/>
                <a:cs typeface="Arial"/>
                <a:sym typeface="Arial"/>
              </a:rPr>
              <a:t>: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77" name="Google Shape;377;p20"/>
          <p:cNvSpPr/>
          <p:nvPr/>
        </p:nvSpPr>
        <p:spPr>
          <a:xfrm>
            <a:off x="277892" y="1646758"/>
            <a:ext cx="4100379" cy="19389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 Universal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El selector universal se aplica a todos los elementos en la página. Se utiliza con precaución, ya que puede afectar a toda la página.</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1"/>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83" name="Google Shape;383;p21"/>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84" name="Google Shape;384;p21"/>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85" name="Google Shape;385;p21"/>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FF0000"/>
                </a:solidFill>
                <a:latin typeface="Arial"/>
                <a:ea typeface="Arial"/>
                <a:cs typeface="Arial"/>
                <a:sym typeface="Arial"/>
              </a:rPr>
              <a:t>a</a:t>
            </a:r>
            <a:r>
              <a:rPr b="0" i="0" lang="es-MX" sz="1600" u="none" cap="none" strike="noStrike">
                <a:solidFill>
                  <a:srgbClr val="0C0C0C"/>
                </a:solidFill>
                <a:latin typeface="Arial"/>
                <a:ea typeface="Arial"/>
                <a:cs typeface="Arial"/>
                <a:sym typeface="Arial"/>
              </a:rPr>
              <a:t>:</a:t>
            </a:r>
            <a:r>
              <a:rPr b="0" i="0" lang="es-MX" sz="1600" u="none" cap="none" strike="noStrike">
                <a:solidFill>
                  <a:srgbClr val="91A000"/>
                </a:solidFill>
                <a:latin typeface="Arial"/>
                <a:ea typeface="Arial"/>
                <a:cs typeface="Arial"/>
                <a:sym typeface="Arial"/>
              </a:rPr>
              <a:t>hover </a:t>
            </a: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4"/>
                </a:solidFill>
                <a:latin typeface="Arial"/>
                <a:ea typeface="Arial"/>
                <a:cs typeface="Arial"/>
                <a:sym typeface="Arial"/>
              </a:rPr>
              <a:t>text-decoration</a:t>
            </a:r>
            <a:r>
              <a:rPr b="0" i="0" lang="es-MX" sz="1600" u="none" cap="none" strike="noStrike">
                <a:solidFill>
                  <a:srgbClr val="0C0C0C"/>
                </a:solidFill>
                <a:latin typeface="Arial"/>
                <a:ea typeface="Arial"/>
                <a:cs typeface="Arial"/>
                <a:sym typeface="Arial"/>
              </a:rPr>
              <a:t>: underline;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86" name="Google Shape;386;p21"/>
          <p:cNvSpPr/>
          <p:nvPr/>
        </p:nvSpPr>
        <p:spPr>
          <a:xfrm>
            <a:off x="277892" y="1646758"/>
            <a:ext cx="4100379" cy="19389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Pseudo-clases: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Representan estados especiales de elementos. Por ejemplo, :hover selecciona un elemento cuando el cursor está sobre él.</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392" name="Google Shape;392;p22"/>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393" name="Google Shape;393;p2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394" name="Google Shape;394;p22"/>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r>
              <a:rPr b="0" i="0" lang="es-MX" sz="1600" u="none" cap="none" strike="noStrike">
                <a:solidFill>
                  <a:schemeClr val="accent4"/>
                </a:solidFill>
                <a:latin typeface="Arial"/>
                <a:ea typeface="Arial"/>
                <a:cs typeface="Arial"/>
                <a:sym typeface="Arial"/>
              </a:rPr>
              <a:t>contenedor</a:t>
            </a:r>
            <a:r>
              <a:rPr b="0" i="0" lang="es-MX" sz="1600" u="none" cap="none" strike="noStrike">
                <a:solidFill>
                  <a:srgbClr val="0C0C0C"/>
                </a:solidFill>
                <a:latin typeface="Arial"/>
                <a:ea typeface="Arial"/>
                <a:cs typeface="Arial"/>
                <a:sym typeface="Arial"/>
              </a:rPr>
              <a:t> &gt; </a:t>
            </a:r>
            <a:r>
              <a:rPr b="0" i="0" lang="es-MX" sz="1600" u="none" cap="none" strike="noStrike">
                <a:solidFill>
                  <a:schemeClr val="accent5"/>
                </a:solidFill>
                <a:latin typeface="Arial"/>
                <a:ea typeface="Arial"/>
                <a:cs typeface="Arial"/>
                <a:sym typeface="Arial"/>
              </a:rPr>
              <a:t>p</a:t>
            </a: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font-weight</a:t>
            </a:r>
            <a:r>
              <a:rPr b="0" i="0" lang="es-MX" sz="1600" u="none" cap="none" strike="noStrike">
                <a:solidFill>
                  <a:srgbClr val="0C0C0C"/>
                </a:solidFill>
                <a:latin typeface="Arial"/>
                <a:ea typeface="Arial"/>
                <a:cs typeface="Arial"/>
                <a:sym typeface="Arial"/>
              </a:rPr>
              <a:t>: bold;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95" name="Google Shape;395;p22"/>
          <p:cNvSpPr/>
          <p:nvPr/>
        </p:nvSpPr>
        <p:spPr>
          <a:xfrm>
            <a:off x="277892" y="1492870"/>
            <a:ext cx="4100379" cy="22467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Selectores de Descendencia Directa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374151"/>
              </a:buClr>
              <a:buSzPts val="2000"/>
              <a:buFont typeface="Arial"/>
              <a:buNone/>
            </a:pPr>
            <a:r>
              <a:rPr b="1" i="0" lang="es-MX" sz="2000" u="none" cap="none" strike="noStrike">
                <a:solidFill>
                  <a:srgbClr val="374151"/>
                </a:solidFill>
                <a:latin typeface="Arial"/>
                <a:ea typeface="Arial"/>
                <a:cs typeface="Arial"/>
                <a:sym typeface="Arial"/>
              </a:rPr>
              <a:t>Similar al selector de descendencia, pero solo selecciona elementos que son descendientes directos, no todos los niveles de descendencia.</a:t>
            </a:r>
            <a:endParaRPr b="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Distintos tipos de selectores en CSS</a:t>
            </a:r>
            <a:endParaRPr sz="3600"/>
          </a:p>
        </p:txBody>
      </p:sp>
      <p:sp>
        <p:nvSpPr>
          <p:cNvPr id="401" name="Google Shape;401;p23"/>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402" name="Google Shape;402;p2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03" name="Google Shape;403;p23"/>
          <p:cNvSpPr txBox="1"/>
          <p:nvPr/>
        </p:nvSpPr>
        <p:spPr>
          <a:xfrm>
            <a:off x="4634845" y="1697210"/>
            <a:ext cx="3346781"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h1</a:t>
            </a: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4"/>
                </a:solidFill>
                <a:latin typeface="Arial"/>
                <a:ea typeface="Arial"/>
                <a:cs typeface="Arial"/>
                <a:sym typeface="Arial"/>
              </a:rPr>
              <a:t>h2</a:t>
            </a:r>
            <a:r>
              <a:rPr b="0" i="0" lang="es-MX" sz="1600" u="none" cap="none" strike="noStrike">
                <a:solidFill>
                  <a:srgbClr val="0C0C0C"/>
                </a:solidFill>
                <a:latin typeface="Arial"/>
                <a:ea typeface="Arial"/>
                <a:cs typeface="Arial"/>
                <a:sym typeface="Arial"/>
              </a:rPr>
              <a:t>, </a:t>
            </a:r>
            <a:r>
              <a:rPr b="0" i="0" lang="es-MX" sz="1600" u="none" cap="none" strike="noStrike">
                <a:solidFill>
                  <a:schemeClr val="accent4"/>
                </a:solidFill>
                <a:latin typeface="Arial"/>
                <a:ea typeface="Arial"/>
                <a:cs typeface="Arial"/>
                <a:sym typeface="Arial"/>
              </a:rPr>
              <a:t>h3</a:t>
            </a:r>
            <a:r>
              <a:rPr b="0" i="0" lang="es-MX" sz="1600" u="none" cap="none" strike="noStrike">
                <a:solidFill>
                  <a:srgbClr val="0C0C0C"/>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font-family</a:t>
            </a:r>
            <a:r>
              <a:rPr b="0" i="0" lang="es-MX" sz="1600" u="none" cap="none" strike="noStrike">
                <a:solidFill>
                  <a:srgbClr val="0C0C0C"/>
                </a:solidFill>
                <a:latin typeface="Arial"/>
                <a:ea typeface="Arial"/>
                <a:cs typeface="Arial"/>
                <a:sym typeface="Arial"/>
              </a:rPr>
              <a:t>: 'Arial', sans-serif;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rgbClr val="0C0C0C"/>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04" name="Google Shape;404;p23"/>
          <p:cNvSpPr/>
          <p:nvPr/>
        </p:nvSpPr>
        <p:spPr>
          <a:xfrm>
            <a:off x="277892" y="1492870"/>
            <a:ext cx="4100379" cy="22467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MX" sz="2800" u="none" cap="none" strike="noStrike">
                <a:solidFill>
                  <a:srgbClr val="374151"/>
                </a:solidFill>
                <a:latin typeface="Arial"/>
                <a:ea typeface="Arial"/>
                <a:cs typeface="Arial"/>
                <a:sym typeface="Arial"/>
              </a:rPr>
              <a:t>Selectores de Grupo:</a:t>
            </a:r>
            <a:endParaRPr b="0" i="0" sz="2800" u="none" cap="none" strike="noStrike">
              <a:solidFill>
                <a:srgbClr val="374151"/>
              </a:solidFill>
              <a:latin typeface="Arial"/>
              <a:ea typeface="Arial"/>
              <a:cs typeface="Arial"/>
              <a:sym typeface="Arial"/>
            </a:endParaRPr>
          </a:p>
          <a:p>
            <a:pPr indent="-177800" lvl="0" marL="0" marR="0" rtl="0" algn="l">
              <a:lnSpc>
                <a:spcPct val="100000"/>
              </a:lnSpc>
              <a:spcBef>
                <a:spcPts val="0"/>
              </a:spcBef>
              <a:spcAft>
                <a:spcPts val="0"/>
              </a:spcAft>
              <a:buClr>
                <a:srgbClr val="000000"/>
              </a:buClr>
              <a:buSzPts val="2800"/>
              <a:buFont typeface="Arial"/>
              <a:buChar char="•"/>
            </a:pPr>
            <a:r>
              <a:rPr b="0" i="0" lang="es-MX" sz="2800" u="none" cap="none" strike="noStrike">
                <a:solidFill>
                  <a:srgbClr val="374151"/>
                </a:solidFill>
                <a:latin typeface="Arial"/>
                <a:ea typeface="Arial"/>
                <a:cs typeface="Arial"/>
                <a:sym typeface="Arial"/>
              </a:rPr>
              <a:t>Permiten agrupar varios selectores y aplicar las mismas reglas a todos ellos.</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4"/>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10" name="Google Shape;410;p24"/>
          <p:cNvSpPr txBox="1"/>
          <p:nvPr>
            <p:ph idx="1" type="body"/>
          </p:nvPr>
        </p:nvSpPr>
        <p:spPr>
          <a:xfrm>
            <a:off x="542442" y="1116689"/>
            <a:ext cx="4432514" cy="3447562"/>
          </a:xfrm>
          <a:prstGeom prst="rect">
            <a:avLst/>
          </a:prstGeom>
          <a:noFill/>
          <a:ln>
            <a:noFill/>
          </a:ln>
        </p:spPr>
        <p:txBody>
          <a:bodyPr anchorCtr="0" anchor="t" bIns="91425" lIns="91425" spcFirstLastPara="1" rIns="91425" wrap="square" tIns="91425">
            <a:noAutofit/>
          </a:bodyPr>
          <a:lstStyle/>
          <a:p>
            <a:pPr indent="0" lvl="0" marL="38100" rtl="0" algn="l">
              <a:lnSpc>
                <a:spcPct val="115000"/>
              </a:lnSpc>
              <a:spcBef>
                <a:spcPts val="0"/>
              </a:spcBef>
              <a:spcAft>
                <a:spcPts val="0"/>
              </a:spcAft>
              <a:buSzPts val="3000"/>
              <a:buNone/>
            </a:pPr>
            <a:br>
              <a:rPr b="0" i="0" lang="es-MX" sz="1400">
                <a:solidFill>
                  <a:srgbClr val="000000"/>
                </a:solidFill>
                <a:latin typeface="Arial"/>
                <a:ea typeface="Arial"/>
                <a:cs typeface="Arial"/>
                <a:sym typeface="Arial"/>
              </a:rPr>
            </a:br>
            <a:endParaRPr b="0" i="0" sz="1400">
              <a:solidFill>
                <a:srgbClr val="000000"/>
              </a:solidFill>
              <a:latin typeface="Arial"/>
              <a:ea typeface="Arial"/>
              <a:cs typeface="Arial"/>
              <a:sym typeface="Arial"/>
            </a:endParaRPr>
          </a:p>
        </p:txBody>
      </p:sp>
      <p:sp>
        <p:nvSpPr>
          <p:cNvPr id="411" name="Google Shape;411;p24"/>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12" name="Google Shape;412;p24"/>
          <p:cNvSpPr/>
          <p:nvPr/>
        </p:nvSpPr>
        <p:spPr>
          <a:xfrm>
            <a:off x="311700" y="1773731"/>
            <a:ext cx="3679114" cy="19389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El modelo de caja en CSS describe cómo se representan visualmente los elementos en una página web </a:t>
            </a:r>
            <a:endParaRPr b="0" i="0" sz="2400" u="none" cap="none" strike="noStrike">
              <a:solidFill>
                <a:srgbClr val="374151"/>
              </a:solidFill>
              <a:latin typeface="Arial"/>
              <a:ea typeface="Arial"/>
              <a:cs typeface="Arial"/>
              <a:sym typeface="Arial"/>
            </a:endParaRPr>
          </a:p>
        </p:txBody>
      </p:sp>
      <p:pic>
        <p:nvPicPr>
          <p:cNvPr descr="Texto&#10;&#10;Descripción generada automáticamente con confianza media" id="413" name="Google Shape;413;p24"/>
          <p:cNvPicPr preferRelativeResize="0"/>
          <p:nvPr/>
        </p:nvPicPr>
        <p:blipFill rotWithShape="1">
          <a:blip r:embed="rId3">
            <a:alphaModFix/>
          </a:blip>
          <a:srcRect b="0" l="0" r="0" t="0"/>
          <a:stretch/>
        </p:blipFill>
        <p:spPr>
          <a:xfrm>
            <a:off x="4191000" y="657225"/>
            <a:ext cx="4953000" cy="3829050"/>
          </a:xfrm>
          <a:prstGeom prst="rect">
            <a:avLst/>
          </a:prstGeom>
          <a:noFill/>
          <a:ln>
            <a:noFill/>
          </a:ln>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5"/>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19" name="Google Shape;419;p25"/>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20" name="Google Shape;420;p25"/>
          <p:cNvSpPr/>
          <p:nvPr/>
        </p:nvSpPr>
        <p:spPr>
          <a:xfrm>
            <a:off x="311700" y="657544"/>
            <a:ext cx="4331863" cy="461664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700" u="none" cap="none" strike="noStrike">
                <a:solidFill>
                  <a:srgbClr val="374151"/>
                </a:solidFill>
                <a:latin typeface="Arial"/>
                <a:ea typeface="Arial"/>
                <a:cs typeface="Arial"/>
                <a:sym typeface="Arial"/>
              </a:rPr>
              <a:t>Componentes</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700" u="none" cap="none" strike="noStrike">
              <a:solidFill>
                <a:srgbClr val="374151"/>
              </a:solidFill>
              <a:latin typeface="Arial"/>
              <a:ea typeface="Arial"/>
              <a:cs typeface="Arial"/>
              <a:sym typeface="Arial"/>
            </a:endParaRPr>
          </a:p>
          <a:p>
            <a:pPr indent="-165100" lvl="0" marL="171450" marR="0" rtl="0" algn="l">
              <a:lnSpc>
                <a:spcPct val="100000"/>
              </a:lnSpc>
              <a:spcBef>
                <a:spcPts val="0"/>
              </a:spcBef>
              <a:spcAft>
                <a:spcPts val="0"/>
              </a:spcAft>
              <a:buClr>
                <a:srgbClr val="000000"/>
              </a:buClr>
              <a:buSzPts val="1700"/>
              <a:buFont typeface="Arial"/>
              <a:buChar char="•"/>
            </a:pPr>
            <a:r>
              <a:rPr b="1" i="0" lang="es-MX" sz="1700" u="none" cap="none" strike="noStrike">
                <a:solidFill>
                  <a:srgbClr val="374151"/>
                </a:solidFill>
                <a:latin typeface="Arial"/>
                <a:ea typeface="Arial"/>
                <a:cs typeface="Arial"/>
                <a:sym typeface="Arial"/>
              </a:rPr>
              <a:t>Contenido (Content): </a:t>
            </a:r>
            <a:r>
              <a:rPr b="0" i="0" lang="es-MX" sz="1700" u="none" cap="none" strike="noStrike">
                <a:solidFill>
                  <a:srgbClr val="374151"/>
                </a:solidFill>
                <a:latin typeface="Arial"/>
                <a:ea typeface="Arial"/>
                <a:cs typeface="Arial"/>
                <a:sym typeface="Arial"/>
              </a:rPr>
              <a:t>propiedades width y height</a:t>
            </a:r>
            <a:endParaRPr b="0" i="0" sz="1700" u="none" cap="none" strike="noStrike">
              <a:solidFill>
                <a:srgbClr val="374151"/>
              </a:solidFill>
              <a:latin typeface="Arial"/>
              <a:ea typeface="Arial"/>
              <a:cs typeface="Arial"/>
              <a:sym typeface="Arial"/>
            </a:endParaRPr>
          </a:p>
          <a:p>
            <a:pPr indent="-57150" lvl="0" marL="171450" marR="0" rtl="0" algn="l">
              <a:lnSpc>
                <a:spcPct val="100000"/>
              </a:lnSpc>
              <a:spcBef>
                <a:spcPts val="0"/>
              </a:spcBef>
              <a:spcAft>
                <a:spcPts val="0"/>
              </a:spcAft>
              <a:buClr>
                <a:srgbClr val="000000"/>
              </a:buClr>
              <a:buSzPts val="1800"/>
              <a:buFont typeface="Arial"/>
              <a:buNone/>
            </a:pPr>
            <a:r>
              <a:t/>
            </a:r>
            <a:endParaRPr b="1" i="0" sz="1700" u="none" cap="none" strike="noStrike">
              <a:solidFill>
                <a:srgbClr val="374151"/>
              </a:solidFill>
              <a:latin typeface="Arial"/>
              <a:ea typeface="Arial"/>
              <a:cs typeface="Arial"/>
              <a:sym typeface="Arial"/>
            </a:endParaRPr>
          </a:p>
          <a:p>
            <a:pPr indent="-165100" lvl="0" marL="171450" marR="0" rtl="0" algn="l">
              <a:lnSpc>
                <a:spcPct val="100000"/>
              </a:lnSpc>
              <a:spcBef>
                <a:spcPts val="0"/>
              </a:spcBef>
              <a:spcAft>
                <a:spcPts val="0"/>
              </a:spcAft>
              <a:buClr>
                <a:srgbClr val="000000"/>
              </a:buClr>
              <a:buSzPts val="1700"/>
              <a:buFont typeface="Arial"/>
              <a:buChar char="•"/>
            </a:pPr>
            <a:r>
              <a:rPr b="1" i="0" lang="es-MX" sz="1700" u="none" cap="none" strike="noStrike">
                <a:solidFill>
                  <a:srgbClr val="374151"/>
                </a:solidFill>
                <a:latin typeface="Arial"/>
                <a:ea typeface="Arial"/>
                <a:cs typeface="Arial"/>
                <a:sym typeface="Arial"/>
              </a:rPr>
              <a:t>Relleno (Padding): </a:t>
            </a:r>
            <a:r>
              <a:rPr b="0" i="0" lang="es-MX" sz="1700" u="none" cap="none" strike="noStrike">
                <a:solidFill>
                  <a:srgbClr val="374151"/>
                </a:solidFill>
                <a:latin typeface="Arial"/>
                <a:ea typeface="Arial"/>
                <a:cs typeface="Arial"/>
                <a:sym typeface="Arial"/>
              </a:rPr>
              <a:t>propiedades padding-top, padding-right, padding-bottom y padding-left.</a:t>
            </a:r>
            <a:endParaRPr b="0" i="0" sz="1300" u="none" cap="none" strike="noStrike">
              <a:solidFill>
                <a:srgbClr val="000000"/>
              </a:solidFill>
              <a:latin typeface="Arial"/>
              <a:ea typeface="Arial"/>
              <a:cs typeface="Arial"/>
              <a:sym typeface="Arial"/>
            </a:endParaRPr>
          </a:p>
          <a:p>
            <a:pPr indent="-57150" lvl="0" marL="171450" marR="0" rtl="0" algn="l">
              <a:lnSpc>
                <a:spcPct val="100000"/>
              </a:lnSpc>
              <a:spcBef>
                <a:spcPts val="0"/>
              </a:spcBef>
              <a:spcAft>
                <a:spcPts val="0"/>
              </a:spcAft>
              <a:buClr>
                <a:srgbClr val="000000"/>
              </a:buClr>
              <a:buSzPts val="1800"/>
              <a:buFont typeface="Arial"/>
              <a:buNone/>
            </a:pPr>
            <a:r>
              <a:t/>
            </a:r>
            <a:endParaRPr b="1" i="0" sz="1700" u="none" cap="none" strike="noStrike">
              <a:solidFill>
                <a:srgbClr val="374151"/>
              </a:solidFill>
              <a:latin typeface="Arial"/>
              <a:ea typeface="Arial"/>
              <a:cs typeface="Arial"/>
              <a:sym typeface="Arial"/>
            </a:endParaRPr>
          </a:p>
          <a:p>
            <a:pPr indent="-165100" lvl="0" marL="171450" marR="0" rtl="0" algn="l">
              <a:lnSpc>
                <a:spcPct val="100000"/>
              </a:lnSpc>
              <a:spcBef>
                <a:spcPts val="0"/>
              </a:spcBef>
              <a:spcAft>
                <a:spcPts val="0"/>
              </a:spcAft>
              <a:buClr>
                <a:srgbClr val="000000"/>
              </a:buClr>
              <a:buSzPts val="1700"/>
              <a:buFont typeface="Arial"/>
              <a:buChar char="•"/>
            </a:pPr>
            <a:r>
              <a:rPr b="1" i="0" lang="es-MX" sz="1700" u="none" cap="none" strike="noStrike">
                <a:solidFill>
                  <a:srgbClr val="374151"/>
                </a:solidFill>
                <a:latin typeface="Arial"/>
                <a:ea typeface="Arial"/>
                <a:cs typeface="Arial"/>
                <a:sym typeface="Arial"/>
              </a:rPr>
              <a:t>Borde (Border): </a:t>
            </a:r>
            <a:r>
              <a:rPr b="0" i="0" lang="es-MX" sz="1700" u="none" cap="none" strike="noStrike">
                <a:solidFill>
                  <a:srgbClr val="374151"/>
                </a:solidFill>
                <a:latin typeface="Arial"/>
                <a:ea typeface="Arial"/>
                <a:cs typeface="Arial"/>
                <a:sym typeface="Arial"/>
              </a:rPr>
              <a:t>propiedades border-width, border-style y border-color.</a:t>
            </a:r>
            <a:endParaRPr b="0" i="0" sz="1300" u="none" cap="none" strike="noStrike">
              <a:solidFill>
                <a:srgbClr val="000000"/>
              </a:solidFill>
              <a:latin typeface="Arial"/>
              <a:ea typeface="Arial"/>
              <a:cs typeface="Arial"/>
              <a:sym typeface="Arial"/>
            </a:endParaRPr>
          </a:p>
          <a:p>
            <a:pPr indent="-57150" lvl="0" marL="171450" marR="0" rtl="0" algn="l">
              <a:lnSpc>
                <a:spcPct val="100000"/>
              </a:lnSpc>
              <a:spcBef>
                <a:spcPts val="0"/>
              </a:spcBef>
              <a:spcAft>
                <a:spcPts val="0"/>
              </a:spcAft>
              <a:buClr>
                <a:srgbClr val="000000"/>
              </a:buClr>
              <a:buSzPts val="1800"/>
              <a:buFont typeface="Arial"/>
              <a:buNone/>
            </a:pPr>
            <a:r>
              <a:t/>
            </a:r>
            <a:endParaRPr b="1" i="0" sz="1700" u="none" cap="none" strike="noStrike">
              <a:solidFill>
                <a:srgbClr val="374151"/>
              </a:solidFill>
              <a:latin typeface="Arial"/>
              <a:ea typeface="Arial"/>
              <a:cs typeface="Arial"/>
              <a:sym typeface="Arial"/>
            </a:endParaRPr>
          </a:p>
          <a:p>
            <a:pPr indent="-165100" lvl="0" marL="171450" marR="0" rtl="0" algn="l">
              <a:lnSpc>
                <a:spcPct val="100000"/>
              </a:lnSpc>
              <a:spcBef>
                <a:spcPts val="0"/>
              </a:spcBef>
              <a:spcAft>
                <a:spcPts val="0"/>
              </a:spcAft>
              <a:buClr>
                <a:srgbClr val="000000"/>
              </a:buClr>
              <a:buSzPts val="1700"/>
              <a:buFont typeface="Arial"/>
              <a:buChar char="•"/>
            </a:pPr>
            <a:r>
              <a:rPr b="1" i="0" lang="es-MX" sz="1700" u="none" cap="none" strike="noStrike">
                <a:solidFill>
                  <a:srgbClr val="374151"/>
                </a:solidFill>
                <a:latin typeface="Arial"/>
                <a:ea typeface="Arial"/>
                <a:cs typeface="Arial"/>
                <a:sym typeface="Arial"/>
              </a:rPr>
              <a:t>Margen (Margin): </a:t>
            </a:r>
            <a:r>
              <a:rPr b="0" i="0" lang="es-MX" sz="1700" u="none" cap="none" strike="noStrike">
                <a:solidFill>
                  <a:srgbClr val="374151"/>
                </a:solidFill>
                <a:latin typeface="Arial"/>
                <a:ea typeface="Arial"/>
                <a:cs typeface="Arial"/>
                <a:sym typeface="Arial"/>
              </a:rPr>
              <a:t>propiedades margin-top, margin-right, margin-bottom y margin-left.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1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MX" sz="1100" u="none" cap="none" strike="noStrike">
                <a:solidFill>
                  <a:srgbClr val="374151"/>
                </a:solidFill>
                <a:latin typeface="Arial"/>
                <a:ea typeface="Arial"/>
                <a:cs typeface="Arial"/>
                <a:sym typeface="Arial"/>
              </a:rPr>
              <a:t> </a:t>
            </a:r>
            <a:endParaRPr b="0" i="0" sz="1100" u="none" cap="none" strike="noStrike">
              <a:solidFill>
                <a:srgbClr val="374151"/>
              </a:solidFill>
              <a:latin typeface="Arial"/>
              <a:ea typeface="Arial"/>
              <a:cs typeface="Arial"/>
              <a:sym typeface="Arial"/>
            </a:endParaRPr>
          </a:p>
        </p:txBody>
      </p:sp>
      <p:pic>
        <p:nvPicPr>
          <p:cNvPr descr="Interfaz de usuario gráfica&#10;&#10;Descripción generada automáticamente con confianza baja" id="421" name="Google Shape;421;p25"/>
          <p:cNvPicPr preferRelativeResize="0"/>
          <p:nvPr/>
        </p:nvPicPr>
        <p:blipFill rotWithShape="1">
          <a:blip r:embed="rId3">
            <a:alphaModFix/>
          </a:blip>
          <a:srcRect b="0" l="0" r="0" t="0"/>
          <a:stretch/>
        </p:blipFill>
        <p:spPr>
          <a:xfrm>
            <a:off x="4757282" y="1623804"/>
            <a:ext cx="4203838" cy="2522303"/>
          </a:xfrm>
          <a:prstGeom prst="rect">
            <a:avLst/>
          </a:prstGeom>
          <a:noFill/>
          <a:ln>
            <a:noFill/>
          </a:ln>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27" name="Google Shape;427;p2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28" name="Google Shape;428;p26"/>
          <p:cNvSpPr/>
          <p:nvPr/>
        </p:nvSpPr>
        <p:spPr>
          <a:xfrm>
            <a:off x="2744067" y="11052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29" name="Google Shape;429;p26"/>
          <p:cNvSpPr/>
          <p:nvPr/>
        </p:nvSpPr>
        <p:spPr>
          <a:xfrm>
            <a:off x="2628697" y="1993229"/>
            <a:ext cx="4203837" cy="163121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Las propiedades abreviadas en CSS permiten especificar varios valores en una sola línea, lo que hace que el código sea más conciso y fácil de escribir. </a:t>
            </a:r>
            <a:endParaRPr b="1" i="0" sz="2000" u="none" cap="none" strike="noStrike">
              <a:solidFill>
                <a:srgbClr val="374151"/>
              </a:solidFill>
              <a:latin typeface="Arial"/>
              <a:ea typeface="Arial"/>
              <a:cs typeface="Arial"/>
              <a:sym typeface="Arial"/>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35" name="Google Shape;435;p2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36" name="Google Shape;436;p28"/>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37" name="Google Shape;437;p28"/>
          <p:cNvSpPr/>
          <p:nvPr/>
        </p:nvSpPr>
        <p:spPr>
          <a:xfrm>
            <a:off x="1559314" y="2371694"/>
            <a:ext cx="252449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PADDING(RELLENO)</a:t>
            </a:r>
            <a:endParaRPr b="1" i="0" sz="2000" u="none" cap="none" strike="noStrike">
              <a:solidFill>
                <a:srgbClr val="374151"/>
              </a:solidFill>
              <a:latin typeface="Arial"/>
              <a:ea typeface="Arial"/>
              <a:cs typeface="Arial"/>
              <a:sym typeface="Arial"/>
            </a:endParaRPr>
          </a:p>
        </p:txBody>
      </p:sp>
      <p:sp>
        <p:nvSpPr>
          <p:cNvPr id="438" name="Google Shape;438;p28"/>
          <p:cNvSpPr txBox="1"/>
          <p:nvPr/>
        </p:nvSpPr>
        <p:spPr>
          <a:xfrm>
            <a:off x="5146287" y="1573776"/>
            <a:ext cx="3346781" cy="43085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a:t>
            </a:r>
            <a:r>
              <a:rPr b="0" i="0" lang="es-MX" sz="1600" u="none" cap="none" strike="noStrike">
                <a:solidFill>
                  <a:srgbClr val="0C0C0C"/>
                </a:solidFill>
                <a:latin typeface="Arial"/>
                <a:ea typeface="Arial"/>
                <a:cs typeface="Arial"/>
                <a:sym typeface="Arial"/>
              </a:rPr>
              <a:t>: 10px 20px 15px 5px;</a:t>
            </a:r>
            <a:endParaRPr b="0" i="0" sz="1400" u="none" cap="none" strike="noStrike">
              <a:solidFill>
                <a:srgbClr val="000000"/>
              </a:solidFill>
              <a:latin typeface="Arial"/>
              <a:ea typeface="Arial"/>
              <a:cs typeface="Arial"/>
              <a:sym typeface="Arial"/>
            </a:endParaRPr>
          </a:p>
        </p:txBody>
      </p:sp>
      <p:sp>
        <p:nvSpPr>
          <p:cNvPr id="439" name="Google Shape;439;p28"/>
          <p:cNvSpPr txBox="1"/>
          <p:nvPr/>
        </p:nvSpPr>
        <p:spPr>
          <a:xfrm>
            <a:off x="5146288" y="3008343"/>
            <a:ext cx="334678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padding-top</a:t>
            </a:r>
            <a:r>
              <a:rPr b="0" i="0" lang="es-MX" sz="1600" u="none" cap="none" strike="noStrike">
                <a:solidFill>
                  <a:srgbClr val="0C0C0C"/>
                </a:solidFill>
                <a:latin typeface="Arial"/>
                <a:ea typeface="Arial"/>
                <a:cs typeface="Arial"/>
                <a:sym typeface="Arial"/>
              </a:rPr>
              <a:t>: 10px;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padding-right</a:t>
            </a:r>
            <a:r>
              <a:rPr b="0" i="0" lang="es-MX" sz="1600" u="none" cap="none" strike="noStrike">
                <a:solidFill>
                  <a:srgbClr val="0C0C0C"/>
                </a:solidFill>
                <a:latin typeface="Arial"/>
                <a:ea typeface="Arial"/>
                <a:cs typeface="Arial"/>
                <a:sym typeface="Arial"/>
              </a:rPr>
              <a:t>: 20px;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padding-bottom</a:t>
            </a:r>
            <a:r>
              <a:rPr b="0" i="0" lang="es-MX" sz="1600" u="none" cap="none" strike="noStrike">
                <a:solidFill>
                  <a:srgbClr val="0C0C0C"/>
                </a:solidFill>
                <a:latin typeface="Arial"/>
                <a:ea typeface="Arial"/>
                <a:cs typeface="Arial"/>
                <a:sym typeface="Arial"/>
              </a:rPr>
              <a:t>: 15px;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padding-left</a:t>
            </a:r>
            <a:r>
              <a:rPr b="0" i="0" lang="es-MX" sz="1600" u="none" cap="none" strike="noStrike">
                <a:solidFill>
                  <a:srgbClr val="0C0C0C"/>
                </a:solidFill>
                <a:latin typeface="Arial"/>
                <a:ea typeface="Arial"/>
                <a:cs typeface="Arial"/>
                <a:sym typeface="Arial"/>
              </a:rPr>
              <a:t>: 5px;</a:t>
            </a:r>
            <a:endParaRPr b="0" i="0" sz="1400" u="none" cap="none" strike="noStrike">
              <a:solidFill>
                <a:srgbClr val="000000"/>
              </a:solidFill>
              <a:latin typeface="Arial"/>
              <a:ea typeface="Arial"/>
              <a:cs typeface="Arial"/>
              <a:sym typeface="Arial"/>
            </a:endParaRPr>
          </a:p>
        </p:txBody>
      </p:sp>
      <p:sp>
        <p:nvSpPr>
          <p:cNvPr id="440" name="Google Shape;440;p28"/>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41" name="Google Shape;441;p28"/>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47" name="Google Shape;447;p2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48" name="Google Shape;448;p27"/>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49" name="Google Shape;449;p27"/>
          <p:cNvSpPr/>
          <p:nvPr/>
        </p:nvSpPr>
        <p:spPr>
          <a:xfrm>
            <a:off x="1832805" y="2371694"/>
            <a:ext cx="2475724"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MARGIN(margen)</a:t>
            </a:r>
            <a:endParaRPr b="1" i="0" sz="2000" u="none" cap="none" strike="noStrike">
              <a:solidFill>
                <a:srgbClr val="374151"/>
              </a:solidFill>
              <a:latin typeface="Arial"/>
              <a:ea typeface="Arial"/>
              <a:cs typeface="Arial"/>
              <a:sym typeface="Arial"/>
            </a:endParaRPr>
          </a:p>
        </p:txBody>
      </p:sp>
      <p:sp>
        <p:nvSpPr>
          <p:cNvPr id="450" name="Google Shape;450;p27"/>
          <p:cNvSpPr txBox="1"/>
          <p:nvPr/>
        </p:nvSpPr>
        <p:spPr>
          <a:xfrm>
            <a:off x="5146287" y="1573776"/>
            <a:ext cx="3346781" cy="43085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a:t>
            </a:r>
            <a:r>
              <a:rPr b="0" i="0" lang="es-MX" sz="1600" u="none" cap="none" strike="noStrike">
                <a:solidFill>
                  <a:srgbClr val="0C0C0C"/>
                </a:solidFill>
                <a:latin typeface="Arial"/>
                <a:ea typeface="Arial"/>
                <a:cs typeface="Arial"/>
                <a:sym typeface="Arial"/>
              </a:rPr>
              <a:t>: 10px 20px 15px 5px;</a:t>
            </a:r>
            <a:endParaRPr b="0" i="0" sz="1400" u="none" cap="none" strike="noStrike">
              <a:solidFill>
                <a:srgbClr val="000000"/>
              </a:solidFill>
              <a:latin typeface="Arial"/>
              <a:ea typeface="Arial"/>
              <a:cs typeface="Arial"/>
              <a:sym typeface="Arial"/>
            </a:endParaRPr>
          </a:p>
        </p:txBody>
      </p:sp>
      <p:sp>
        <p:nvSpPr>
          <p:cNvPr id="451" name="Google Shape;451;p27"/>
          <p:cNvSpPr txBox="1"/>
          <p:nvPr/>
        </p:nvSpPr>
        <p:spPr>
          <a:xfrm>
            <a:off x="5146288" y="3008343"/>
            <a:ext cx="334678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margin-top</a:t>
            </a:r>
            <a:r>
              <a:rPr b="0" i="0" lang="es-MX" sz="1600" u="none" cap="none" strike="noStrike">
                <a:solidFill>
                  <a:srgbClr val="0C0C0C"/>
                </a:solidFill>
                <a:latin typeface="Arial"/>
                <a:ea typeface="Arial"/>
                <a:cs typeface="Arial"/>
                <a:sym typeface="Arial"/>
              </a:rPr>
              <a:t>: 10px;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margin-right</a:t>
            </a:r>
            <a:r>
              <a:rPr b="0" i="0" lang="es-MX" sz="1600" u="none" cap="none" strike="noStrike">
                <a:solidFill>
                  <a:srgbClr val="0C0C0C"/>
                </a:solidFill>
                <a:latin typeface="Arial"/>
                <a:ea typeface="Arial"/>
                <a:cs typeface="Arial"/>
                <a:sym typeface="Arial"/>
              </a:rPr>
              <a:t>: 20px;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margin-bottom</a:t>
            </a:r>
            <a:r>
              <a:rPr b="0" i="0" lang="es-MX" sz="1600" u="none" cap="none" strike="noStrike">
                <a:solidFill>
                  <a:srgbClr val="0C0C0C"/>
                </a:solidFill>
                <a:latin typeface="Arial"/>
                <a:ea typeface="Arial"/>
                <a:cs typeface="Arial"/>
                <a:sym typeface="Arial"/>
              </a:rPr>
              <a:t>: 15px;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margin-left</a:t>
            </a:r>
            <a:r>
              <a:rPr b="0" i="0" lang="es-MX" sz="1600" u="none" cap="none" strike="noStrike">
                <a:solidFill>
                  <a:srgbClr val="0C0C0C"/>
                </a:solidFill>
                <a:latin typeface="Arial"/>
                <a:ea typeface="Arial"/>
                <a:cs typeface="Arial"/>
                <a:sym typeface="Arial"/>
              </a:rPr>
              <a:t>: 5px;</a:t>
            </a:r>
            <a:endParaRPr b="0" i="0" sz="1400" u="none" cap="none" strike="noStrike">
              <a:solidFill>
                <a:srgbClr val="000000"/>
              </a:solidFill>
              <a:latin typeface="Arial"/>
              <a:ea typeface="Arial"/>
              <a:cs typeface="Arial"/>
              <a:sym typeface="Arial"/>
            </a:endParaRPr>
          </a:p>
        </p:txBody>
      </p:sp>
      <p:sp>
        <p:nvSpPr>
          <p:cNvPr id="452" name="Google Shape;452;p27"/>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53" name="Google Shape;453;p27"/>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Que es HTML</a:t>
            </a:r>
            <a:endParaRPr/>
          </a:p>
        </p:txBody>
      </p:sp>
      <p:sp>
        <p:nvSpPr>
          <p:cNvPr id="94" name="Google Shape;94;p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Interfaz de usuario gráfica, Aplicación&#10;&#10;Descripción generada automáticamente" id="95" name="Google Shape;95;p3"/>
          <p:cNvPicPr preferRelativeResize="0"/>
          <p:nvPr/>
        </p:nvPicPr>
        <p:blipFill rotWithShape="1">
          <a:blip r:embed="rId3">
            <a:alphaModFix/>
          </a:blip>
          <a:srcRect b="0" l="0" r="0" t="0"/>
          <a:stretch/>
        </p:blipFill>
        <p:spPr>
          <a:xfrm>
            <a:off x="210524" y="3105459"/>
            <a:ext cx="3795903" cy="1191659"/>
          </a:xfrm>
          <a:prstGeom prst="rect">
            <a:avLst/>
          </a:prstGeom>
          <a:noFill/>
          <a:ln>
            <a:noFill/>
          </a:ln>
        </p:spPr>
      </p:pic>
      <p:pic>
        <p:nvPicPr>
          <p:cNvPr descr="Texto&#10;&#10;Descripción generada automáticamente con confianza media" id="96" name="Google Shape;96;p3"/>
          <p:cNvPicPr preferRelativeResize="0"/>
          <p:nvPr/>
        </p:nvPicPr>
        <p:blipFill rotWithShape="1">
          <a:blip r:embed="rId4">
            <a:alphaModFix/>
          </a:blip>
          <a:srcRect b="0" l="0" r="0" t="0"/>
          <a:stretch/>
        </p:blipFill>
        <p:spPr>
          <a:xfrm>
            <a:off x="1555336" y="2236365"/>
            <a:ext cx="951296" cy="951296"/>
          </a:xfrm>
          <a:prstGeom prst="rect">
            <a:avLst/>
          </a:prstGeom>
          <a:noFill/>
          <a:ln>
            <a:noFill/>
          </a:ln>
        </p:spPr>
      </p:pic>
      <p:pic>
        <p:nvPicPr>
          <p:cNvPr descr="Logotipo, nombre de la empresa&#10;&#10;Descripción generada automáticamente" id="97" name="Google Shape;97;p3"/>
          <p:cNvPicPr preferRelativeResize="0"/>
          <p:nvPr/>
        </p:nvPicPr>
        <p:blipFill rotWithShape="1">
          <a:blip r:embed="rId5">
            <a:alphaModFix/>
          </a:blip>
          <a:srcRect b="0" l="0" r="0" t="0"/>
          <a:stretch/>
        </p:blipFill>
        <p:spPr>
          <a:xfrm>
            <a:off x="3482160" y="885952"/>
            <a:ext cx="2706624" cy="1472184"/>
          </a:xfrm>
          <a:prstGeom prst="rect">
            <a:avLst/>
          </a:prstGeom>
          <a:noFill/>
          <a:ln>
            <a:noFill/>
          </a:ln>
        </p:spPr>
      </p:pic>
      <p:sp>
        <p:nvSpPr>
          <p:cNvPr id="98" name="Google Shape;98;p3"/>
          <p:cNvSpPr/>
          <p:nvPr/>
        </p:nvSpPr>
        <p:spPr>
          <a:xfrm>
            <a:off x="2185261" y="1622044"/>
            <a:ext cx="1296899" cy="408234"/>
          </a:xfrm>
          <a:prstGeom prst="bentArrow">
            <a:avLst>
              <a:gd fmla="val 25000" name="adj1"/>
              <a:gd fmla="val 25000" name="adj2"/>
              <a:gd fmla="val 25000" name="adj3"/>
              <a:gd fmla="val 43750" name="adj4"/>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 name="Google Shape;99;p3"/>
          <p:cNvSpPr/>
          <p:nvPr/>
        </p:nvSpPr>
        <p:spPr>
          <a:xfrm rot="2918804">
            <a:off x="5817029" y="1665402"/>
            <a:ext cx="1296899" cy="408234"/>
          </a:xfrm>
          <a:prstGeom prst="bentArrow">
            <a:avLst>
              <a:gd fmla="val 25000" name="adj1"/>
              <a:gd fmla="val 25000" name="adj2"/>
              <a:gd fmla="val 25000" name="adj3"/>
              <a:gd fmla="val 43750" name="adj4"/>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00" name="Google Shape;100;p3"/>
          <p:cNvPicPr preferRelativeResize="0"/>
          <p:nvPr/>
        </p:nvPicPr>
        <p:blipFill rotWithShape="1">
          <a:blip r:embed="rId6">
            <a:alphaModFix/>
          </a:blip>
          <a:srcRect b="28286" l="0" r="57627" t="3464"/>
          <a:stretch/>
        </p:blipFill>
        <p:spPr>
          <a:xfrm>
            <a:off x="5883827" y="2381655"/>
            <a:ext cx="2700870" cy="2446989"/>
          </a:xfrm>
          <a:prstGeom prst="rect">
            <a:avLst/>
          </a:prstGeom>
          <a:noFill/>
          <a:ln>
            <a:noFill/>
          </a:ln>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59" name="Google Shape;459;p2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60" name="Google Shape;460;p29"/>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61" name="Google Shape;461;p29"/>
          <p:cNvSpPr/>
          <p:nvPr/>
        </p:nvSpPr>
        <p:spPr>
          <a:xfrm>
            <a:off x="1559314" y="2371694"/>
            <a:ext cx="252449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BORDER(Borde)</a:t>
            </a:r>
            <a:endParaRPr b="1" i="0" sz="2000" u="none" cap="none" strike="noStrike">
              <a:solidFill>
                <a:srgbClr val="374151"/>
              </a:solidFill>
              <a:latin typeface="Arial"/>
              <a:ea typeface="Arial"/>
              <a:cs typeface="Arial"/>
              <a:sym typeface="Arial"/>
            </a:endParaRPr>
          </a:p>
        </p:txBody>
      </p:sp>
      <p:sp>
        <p:nvSpPr>
          <p:cNvPr id="462" name="Google Shape;462;p29"/>
          <p:cNvSpPr txBox="1"/>
          <p:nvPr/>
        </p:nvSpPr>
        <p:spPr>
          <a:xfrm>
            <a:off x="5146287" y="1573776"/>
            <a:ext cx="3346781" cy="677078"/>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 </a:t>
            </a:r>
            <a:r>
              <a:rPr b="0" i="0" lang="es-MX" sz="1600" u="none" cap="none" strike="noStrike">
                <a:solidFill>
                  <a:schemeClr val="dk1"/>
                </a:solidFill>
                <a:latin typeface="Arial"/>
                <a:ea typeface="Arial"/>
                <a:cs typeface="Arial"/>
                <a:sym typeface="Arial"/>
              </a:rPr>
              <a:t>1px solid #ccc;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border-radius: </a:t>
            </a:r>
            <a:r>
              <a:rPr b="0" i="0" lang="es-MX" sz="1600" u="none" cap="none" strike="noStrike">
                <a:solidFill>
                  <a:schemeClr val="dk1"/>
                </a:solidFill>
                <a:latin typeface="Arial"/>
                <a:ea typeface="Arial"/>
                <a:cs typeface="Arial"/>
                <a:sym typeface="Arial"/>
              </a:rPr>
              <a:t>5px;</a:t>
            </a:r>
            <a:endParaRPr b="0" i="0" sz="1400" u="none" cap="none" strike="noStrike">
              <a:solidFill>
                <a:srgbClr val="000000"/>
              </a:solidFill>
              <a:latin typeface="Arial"/>
              <a:ea typeface="Arial"/>
              <a:cs typeface="Arial"/>
              <a:sym typeface="Arial"/>
            </a:endParaRPr>
          </a:p>
        </p:txBody>
      </p:sp>
      <p:sp>
        <p:nvSpPr>
          <p:cNvPr id="463" name="Google Shape;463;p29"/>
          <p:cNvSpPr txBox="1"/>
          <p:nvPr/>
        </p:nvSpPr>
        <p:spPr>
          <a:xfrm>
            <a:off x="5060197" y="2950007"/>
            <a:ext cx="334678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border-width: </a:t>
            </a:r>
            <a:r>
              <a:rPr b="0" i="0" lang="es-MX" sz="1600" u="none" cap="none" strike="noStrike">
                <a:solidFill>
                  <a:schemeClr val="dk1"/>
                </a:solidFill>
                <a:latin typeface="Arial"/>
                <a:ea typeface="Arial"/>
                <a:cs typeface="Arial"/>
                <a:sym typeface="Arial"/>
              </a:rPr>
              <a:t>1px;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border-style: </a:t>
            </a:r>
            <a:r>
              <a:rPr b="0" i="0" lang="es-MX" sz="1600" u="none" cap="none" strike="noStrike">
                <a:solidFill>
                  <a:schemeClr val="dk1"/>
                </a:solidFill>
                <a:latin typeface="Arial"/>
                <a:ea typeface="Arial"/>
                <a:cs typeface="Arial"/>
                <a:sym typeface="Arial"/>
              </a:rPr>
              <a:t>solid;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border-color: </a:t>
            </a:r>
            <a:r>
              <a:rPr b="0" i="0" lang="es-MX" sz="1600" u="none" cap="none" strike="noStrike">
                <a:solidFill>
                  <a:schemeClr val="dk1"/>
                </a:solidFill>
                <a:latin typeface="Arial"/>
                <a:ea typeface="Arial"/>
                <a:cs typeface="Arial"/>
                <a:sym typeface="Arial"/>
              </a:rPr>
              <a:t>#ccc;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border-radius: </a:t>
            </a:r>
            <a:r>
              <a:rPr b="0" i="0" lang="es-MX" sz="1600" u="none" cap="none" strike="noStrike">
                <a:solidFill>
                  <a:schemeClr val="dk1"/>
                </a:solidFill>
                <a:latin typeface="Arial"/>
                <a:ea typeface="Arial"/>
                <a:cs typeface="Arial"/>
                <a:sym typeface="Arial"/>
              </a:rPr>
              <a:t>5px;</a:t>
            </a:r>
            <a:endParaRPr b="0" i="0" sz="1400" u="none" cap="none" strike="noStrike">
              <a:solidFill>
                <a:srgbClr val="000000"/>
              </a:solidFill>
              <a:latin typeface="Arial"/>
              <a:ea typeface="Arial"/>
              <a:cs typeface="Arial"/>
              <a:sym typeface="Arial"/>
            </a:endParaRPr>
          </a:p>
        </p:txBody>
      </p:sp>
      <p:sp>
        <p:nvSpPr>
          <p:cNvPr id="464" name="Google Shape;464;p29"/>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65" name="Google Shape;465;p29"/>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71" name="Google Shape;471;p3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72" name="Google Shape;472;p30"/>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73" name="Google Shape;473;p30"/>
          <p:cNvSpPr/>
          <p:nvPr/>
        </p:nvSpPr>
        <p:spPr>
          <a:xfrm>
            <a:off x="1559314" y="2371694"/>
            <a:ext cx="252449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FONT(fuente)</a:t>
            </a:r>
            <a:endParaRPr b="1" i="0" sz="2000" u="none" cap="none" strike="noStrike">
              <a:solidFill>
                <a:srgbClr val="374151"/>
              </a:solidFill>
              <a:latin typeface="Arial"/>
              <a:ea typeface="Arial"/>
              <a:cs typeface="Arial"/>
              <a:sym typeface="Arial"/>
            </a:endParaRPr>
          </a:p>
        </p:txBody>
      </p:sp>
      <p:sp>
        <p:nvSpPr>
          <p:cNvPr id="474" name="Google Shape;474;p30"/>
          <p:cNvSpPr txBox="1"/>
          <p:nvPr/>
        </p:nvSpPr>
        <p:spPr>
          <a:xfrm>
            <a:off x="5146287" y="1573776"/>
            <a:ext cx="3686013" cy="677078"/>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 </a:t>
            </a:r>
            <a:r>
              <a:rPr b="0" i="0" lang="es-MX" sz="1600" u="none" cap="none" strike="noStrike">
                <a:solidFill>
                  <a:schemeClr val="dk1"/>
                </a:solidFill>
                <a:latin typeface="Arial"/>
                <a:ea typeface="Arial"/>
                <a:cs typeface="Arial"/>
                <a:sym typeface="Arial"/>
              </a:rPr>
              <a:t>italic bold 14px/1.5 Arial, sans-serif;</a:t>
            </a:r>
            <a:endParaRPr b="0" i="0" sz="1400" u="none" cap="none" strike="noStrike">
              <a:solidFill>
                <a:srgbClr val="000000"/>
              </a:solidFill>
              <a:latin typeface="Arial"/>
              <a:ea typeface="Arial"/>
              <a:cs typeface="Arial"/>
              <a:sym typeface="Arial"/>
            </a:endParaRPr>
          </a:p>
        </p:txBody>
      </p:sp>
      <p:sp>
        <p:nvSpPr>
          <p:cNvPr id="475" name="Google Shape;475;p30"/>
          <p:cNvSpPr txBox="1"/>
          <p:nvPr/>
        </p:nvSpPr>
        <p:spPr>
          <a:xfrm>
            <a:off x="5214739" y="2949991"/>
            <a:ext cx="3346781" cy="141574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font-style: </a:t>
            </a:r>
            <a:r>
              <a:rPr b="0" i="0" lang="es-MX" sz="1600" u="none" cap="none" strike="noStrike">
                <a:solidFill>
                  <a:schemeClr val="dk1"/>
                </a:solidFill>
                <a:latin typeface="Arial"/>
                <a:ea typeface="Arial"/>
                <a:cs typeface="Arial"/>
                <a:sym typeface="Arial"/>
              </a:rPr>
              <a:t>italic;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font-weight: </a:t>
            </a:r>
            <a:r>
              <a:rPr b="0" i="0" lang="es-MX" sz="1600" u="none" cap="none" strike="noStrike">
                <a:solidFill>
                  <a:schemeClr val="dk1"/>
                </a:solidFill>
                <a:latin typeface="Arial"/>
                <a:ea typeface="Arial"/>
                <a:cs typeface="Arial"/>
                <a:sym typeface="Arial"/>
              </a:rPr>
              <a:t>bold;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font-size: </a:t>
            </a:r>
            <a:r>
              <a:rPr b="0" i="0" lang="es-MX" sz="1600" u="none" cap="none" strike="noStrike">
                <a:solidFill>
                  <a:schemeClr val="dk1"/>
                </a:solidFill>
                <a:latin typeface="Arial"/>
                <a:ea typeface="Arial"/>
                <a:cs typeface="Arial"/>
                <a:sym typeface="Arial"/>
              </a:rPr>
              <a:t>14px;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line-height: </a:t>
            </a:r>
            <a:r>
              <a:rPr b="0" i="0" lang="es-MX" sz="1600" u="none" cap="none" strike="noStrike">
                <a:solidFill>
                  <a:schemeClr val="dk1"/>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font-family: </a:t>
            </a:r>
            <a:r>
              <a:rPr b="0" i="0" lang="es-MX" sz="1600" u="none" cap="none" strike="noStrike">
                <a:solidFill>
                  <a:schemeClr val="dk1"/>
                </a:solidFill>
                <a:latin typeface="Arial"/>
                <a:ea typeface="Arial"/>
                <a:cs typeface="Arial"/>
                <a:sym typeface="Arial"/>
              </a:rPr>
              <a:t>Arial, sans-serif;</a:t>
            </a:r>
            <a:endParaRPr b="0" i="0" sz="1400" u="none" cap="none" strike="noStrike">
              <a:solidFill>
                <a:srgbClr val="000000"/>
              </a:solidFill>
              <a:latin typeface="Arial"/>
              <a:ea typeface="Arial"/>
              <a:cs typeface="Arial"/>
              <a:sym typeface="Arial"/>
            </a:endParaRPr>
          </a:p>
        </p:txBody>
      </p:sp>
      <p:sp>
        <p:nvSpPr>
          <p:cNvPr id="476" name="Google Shape;476;p30"/>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77" name="Google Shape;477;p30"/>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1"/>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83" name="Google Shape;483;p31"/>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84" name="Google Shape;484;p31"/>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85" name="Google Shape;485;p31"/>
          <p:cNvSpPr/>
          <p:nvPr/>
        </p:nvSpPr>
        <p:spPr>
          <a:xfrm>
            <a:off x="1559314" y="2371694"/>
            <a:ext cx="252449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Background(fondo)</a:t>
            </a:r>
            <a:endParaRPr b="1" i="0" sz="2000" u="none" cap="none" strike="noStrike">
              <a:solidFill>
                <a:srgbClr val="374151"/>
              </a:solidFill>
              <a:latin typeface="Arial"/>
              <a:ea typeface="Arial"/>
              <a:cs typeface="Arial"/>
              <a:sym typeface="Arial"/>
            </a:endParaRPr>
          </a:p>
        </p:txBody>
      </p:sp>
      <p:sp>
        <p:nvSpPr>
          <p:cNvPr id="486" name="Google Shape;486;p31"/>
          <p:cNvSpPr txBox="1"/>
          <p:nvPr/>
        </p:nvSpPr>
        <p:spPr>
          <a:xfrm>
            <a:off x="4641742" y="1572008"/>
            <a:ext cx="4742481"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Arial"/>
                <a:ea typeface="Arial"/>
                <a:cs typeface="Arial"/>
                <a:sym typeface="Arial"/>
              </a:rPr>
              <a:t>background: </a:t>
            </a:r>
            <a:r>
              <a:rPr b="0" i="0" lang="es-MX" sz="1200" u="none" cap="none" strike="noStrike">
                <a:solidFill>
                  <a:schemeClr val="dk1"/>
                </a:solidFill>
                <a:latin typeface="Arial"/>
                <a:ea typeface="Arial"/>
                <a:cs typeface="Arial"/>
                <a:sym typeface="Arial"/>
              </a:rPr>
              <a:t>#f0f0f0 url('imagen.jpg') no-repeat center center;</a:t>
            </a:r>
            <a:endParaRPr b="0" i="0" sz="1400" u="none" cap="none" strike="noStrike">
              <a:solidFill>
                <a:srgbClr val="000000"/>
              </a:solidFill>
              <a:latin typeface="Arial"/>
              <a:ea typeface="Arial"/>
              <a:cs typeface="Arial"/>
              <a:sym typeface="Arial"/>
            </a:endParaRPr>
          </a:p>
        </p:txBody>
      </p:sp>
      <p:sp>
        <p:nvSpPr>
          <p:cNvPr id="487" name="Google Shape;487;p31"/>
          <p:cNvSpPr txBox="1"/>
          <p:nvPr/>
        </p:nvSpPr>
        <p:spPr>
          <a:xfrm>
            <a:off x="5214739" y="2949991"/>
            <a:ext cx="3751030"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background-color: </a:t>
            </a:r>
            <a:r>
              <a:rPr b="0" i="0" lang="es-MX" sz="1600" u="none" cap="none" strike="noStrike">
                <a:solidFill>
                  <a:schemeClr val="dk1"/>
                </a:solidFill>
                <a:latin typeface="Arial"/>
                <a:ea typeface="Arial"/>
                <a:cs typeface="Arial"/>
                <a:sym typeface="Arial"/>
              </a:rPr>
              <a:t>#f0f0f0;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background-image: </a:t>
            </a:r>
            <a:r>
              <a:rPr b="0" i="0" lang="es-MX" sz="1600" u="none" cap="none" strike="noStrike">
                <a:solidFill>
                  <a:schemeClr val="dk1"/>
                </a:solidFill>
                <a:latin typeface="Arial"/>
                <a:ea typeface="Arial"/>
                <a:cs typeface="Arial"/>
                <a:sym typeface="Arial"/>
              </a:rPr>
              <a:t>url('imagen.jpg');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background-repeat: </a:t>
            </a:r>
            <a:r>
              <a:rPr b="0" i="0" lang="es-MX" sz="1600" u="none" cap="none" strike="noStrike">
                <a:solidFill>
                  <a:schemeClr val="dk1"/>
                </a:solidFill>
                <a:latin typeface="Arial"/>
                <a:ea typeface="Arial"/>
                <a:cs typeface="Arial"/>
                <a:sym typeface="Arial"/>
              </a:rPr>
              <a:t>no-repeat;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background-position: </a:t>
            </a:r>
            <a:r>
              <a:rPr b="0" i="0" lang="es-MX" sz="1600" u="none" cap="none" strike="noStrike">
                <a:solidFill>
                  <a:schemeClr val="dk1"/>
                </a:solidFill>
                <a:latin typeface="Arial"/>
                <a:ea typeface="Arial"/>
                <a:cs typeface="Arial"/>
                <a:sym typeface="Arial"/>
              </a:rPr>
              <a:t>center center;</a:t>
            </a:r>
            <a:endParaRPr b="0" i="0" sz="1400" u="none" cap="none" strike="noStrike">
              <a:solidFill>
                <a:srgbClr val="000000"/>
              </a:solidFill>
              <a:latin typeface="Arial"/>
              <a:ea typeface="Arial"/>
              <a:cs typeface="Arial"/>
              <a:sym typeface="Arial"/>
            </a:endParaRPr>
          </a:p>
        </p:txBody>
      </p:sp>
      <p:sp>
        <p:nvSpPr>
          <p:cNvPr id="488" name="Google Shape;488;p31"/>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489" name="Google Shape;489;p31"/>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2"/>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Modelo de Cajas</a:t>
            </a:r>
            <a:endParaRPr sz="3600"/>
          </a:p>
        </p:txBody>
      </p:sp>
      <p:sp>
        <p:nvSpPr>
          <p:cNvPr id="495" name="Google Shape;495;p32"/>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496" name="Google Shape;496;p32"/>
          <p:cNvSpPr/>
          <p:nvPr/>
        </p:nvSpPr>
        <p:spPr>
          <a:xfrm>
            <a:off x="585192" y="1397978"/>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Propiedades Abreviadas</a:t>
            </a:r>
            <a:endParaRPr b="0" i="0" sz="1400" u="none" cap="none" strike="noStrike">
              <a:solidFill>
                <a:srgbClr val="000000"/>
              </a:solidFill>
              <a:latin typeface="Arial"/>
              <a:ea typeface="Arial"/>
              <a:cs typeface="Arial"/>
              <a:sym typeface="Arial"/>
            </a:endParaRPr>
          </a:p>
        </p:txBody>
      </p:sp>
      <p:sp>
        <p:nvSpPr>
          <p:cNvPr id="497" name="Google Shape;497;p32"/>
          <p:cNvSpPr/>
          <p:nvPr/>
        </p:nvSpPr>
        <p:spPr>
          <a:xfrm>
            <a:off x="1559313" y="2371694"/>
            <a:ext cx="2803459"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374151"/>
                </a:solidFill>
                <a:latin typeface="Arial"/>
                <a:ea typeface="Arial"/>
                <a:cs typeface="Arial"/>
                <a:sym typeface="Arial"/>
              </a:rPr>
              <a:t>TRANSITION(transicion)</a:t>
            </a:r>
            <a:endParaRPr b="1" i="0" sz="2000" u="none" cap="none" strike="noStrike">
              <a:solidFill>
                <a:srgbClr val="374151"/>
              </a:solidFill>
              <a:latin typeface="Arial"/>
              <a:ea typeface="Arial"/>
              <a:cs typeface="Arial"/>
              <a:sym typeface="Arial"/>
            </a:endParaRPr>
          </a:p>
        </p:txBody>
      </p:sp>
      <p:sp>
        <p:nvSpPr>
          <p:cNvPr id="498" name="Google Shape;498;p32"/>
          <p:cNvSpPr txBox="1"/>
          <p:nvPr/>
        </p:nvSpPr>
        <p:spPr>
          <a:xfrm>
            <a:off x="5214739" y="2949991"/>
            <a:ext cx="3751030" cy="92329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transition-property: </a:t>
            </a:r>
            <a:r>
              <a:rPr b="0" i="0" lang="es-MX" sz="1600" u="none" cap="none" strike="noStrike">
                <a:solidFill>
                  <a:schemeClr val="dk1"/>
                </a:solidFill>
                <a:latin typeface="Arial"/>
                <a:ea typeface="Arial"/>
                <a:cs typeface="Arial"/>
                <a:sym typeface="Arial"/>
              </a:rPr>
              <a:t>width;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transition-duration: </a:t>
            </a:r>
            <a:r>
              <a:rPr b="0" i="0" lang="es-MX" sz="1600" u="none" cap="none" strike="noStrike">
                <a:solidFill>
                  <a:schemeClr val="dk1"/>
                </a:solidFill>
                <a:latin typeface="Arial"/>
                <a:ea typeface="Arial"/>
                <a:cs typeface="Arial"/>
                <a:sym typeface="Arial"/>
              </a:rPr>
              <a:t>0.3s;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transition-timing-function: </a:t>
            </a:r>
            <a:r>
              <a:rPr b="0" i="0" lang="es-MX" sz="1600" u="none" cap="none" strike="noStrike">
                <a:solidFill>
                  <a:schemeClr val="dk1"/>
                </a:solidFill>
                <a:latin typeface="Arial"/>
                <a:ea typeface="Arial"/>
                <a:cs typeface="Arial"/>
                <a:sym typeface="Arial"/>
              </a:rPr>
              <a:t>ease-in-out;</a:t>
            </a:r>
            <a:endParaRPr b="0" i="0" sz="1400" u="none" cap="none" strike="noStrike">
              <a:solidFill>
                <a:srgbClr val="000000"/>
              </a:solidFill>
              <a:latin typeface="Arial"/>
              <a:ea typeface="Arial"/>
              <a:cs typeface="Arial"/>
              <a:sym typeface="Arial"/>
            </a:endParaRPr>
          </a:p>
        </p:txBody>
      </p:sp>
      <p:sp>
        <p:nvSpPr>
          <p:cNvPr id="499" name="Google Shape;499;p32"/>
          <p:cNvSpPr/>
          <p:nvPr/>
        </p:nvSpPr>
        <p:spPr>
          <a:xfrm>
            <a:off x="4991744" y="1023972"/>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Abreviada</a:t>
            </a:r>
            <a:endParaRPr b="0" i="0" sz="1400" u="none" cap="none" strike="noStrike">
              <a:solidFill>
                <a:srgbClr val="000000"/>
              </a:solidFill>
              <a:latin typeface="Arial"/>
              <a:ea typeface="Arial"/>
              <a:cs typeface="Arial"/>
              <a:sym typeface="Arial"/>
            </a:endParaRPr>
          </a:p>
        </p:txBody>
      </p:sp>
      <p:sp>
        <p:nvSpPr>
          <p:cNvPr id="500" name="Google Shape;500;p32"/>
          <p:cNvSpPr/>
          <p:nvPr/>
        </p:nvSpPr>
        <p:spPr>
          <a:xfrm>
            <a:off x="5060197" y="2340917"/>
            <a:ext cx="3655866"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Forma no Abreviada</a:t>
            </a:r>
            <a:endParaRPr b="0" i="0" sz="1400" u="none" cap="none" strike="noStrike">
              <a:solidFill>
                <a:srgbClr val="000000"/>
              </a:solidFill>
              <a:latin typeface="Arial"/>
              <a:ea typeface="Arial"/>
              <a:cs typeface="Arial"/>
              <a:sym typeface="Arial"/>
            </a:endParaRPr>
          </a:p>
        </p:txBody>
      </p:sp>
      <p:sp>
        <p:nvSpPr>
          <p:cNvPr id="501" name="Google Shape;501;p32"/>
          <p:cNvSpPr txBox="1"/>
          <p:nvPr/>
        </p:nvSpPr>
        <p:spPr>
          <a:xfrm>
            <a:off x="5214738" y="1617680"/>
            <a:ext cx="2921871"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Arial"/>
                <a:ea typeface="Arial"/>
                <a:cs typeface="Arial"/>
                <a:sym typeface="Arial"/>
              </a:rPr>
              <a:t>transition: </a:t>
            </a:r>
            <a:r>
              <a:rPr b="0" i="0" lang="es-MX" sz="1200" u="none" cap="none" strike="noStrike">
                <a:solidFill>
                  <a:schemeClr val="dk1"/>
                </a:solidFill>
                <a:latin typeface="Arial"/>
                <a:ea typeface="Arial"/>
                <a:cs typeface="Arial"/>
                <a:sym typeface="Arial"/>
              </a:rPr>
              <a:t>width 0.3s ease-in-out;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3"/>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07" name="Google Shape;507;p33"/>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08" name="Google Shape;508;p33"/>
          <p:cNvSpPr/>
          <p:nvPr/>
        </p:nvSpPr>
        <p:spPr>
          <a:xfrm>
            <a:off x="451612" y="2024022"/>
            <a:ext cx="3430713"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Contenedor Flex (Flex Container):</a:t>
            </a:r>
            <a:endParaRPr b="0" i="0" sz="2400" u="none" cap="none" strike="noStrike">
              <a:solidFill>
                <a:srgbClr val="374151"/>
              </a:solidFill>
              <a:latin typeface="Arial"/>
              <a:ea typeface="Arial"/>
              <a:cs typeface="Arial"/>
              <a:sym typeface="Arial"/>
            </a:endParaRPr>
          </a:p>
        </p:txBody>
      </p:sp>
      <p:pic>
        <p:nvPicPr>
          <p:cNvPr descr="Icono&#10;&#10;Descripción generada automáticamente con confianza media" id="509" name="Google Shape;509;p33"/>
          <p:cNvPicPr preferRelativeResize="0"/>
          <p:nvPr/>
        </p:nvPicPr>
        <p:blipFill rotWithShape="1">
          <a:blip r:embed="rId3">
            <a:alphaModFix/>
          </a:blip>
          <a:srcRect b="0" l="0" r="0" t="0"/>
          <a:stretch/>
        </p:blipFill>
        <p:spPr>
          <a:xfrm>
            <a:off x="4107478" y="1336423"/>
            <a:ext cx="4724822" cy="2751052"/>
          </a:xfrm>
          <a:prstGeom prst="rect">
            <a:avLst/>
          </a:prstGeom>
          <a:noFill/>
          <a:ln>
            <a:noFill/>
          </a:ln>
        </p:spPr>
      </p:pic>
      <p:sp>
        <p:nvSpPr>
          <p:cNvPr id="510" name="Google Shape;510;p33"/>
          <p:cNvSpPr txBox="1"/>
          <p:nvPr/>
        </p:nvSpPr>
        <p:spPr>
          <a:xfrm>
            <a:off x="603992" y="3045694"/>
            <a:ext cx="2921871" cy="101563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chemeClr val="accent4"/>
                </a:solidFill>
                <a:latin typeface="Arial"/>
                <a:ea typeface="Arial"/>
                <a:cs typeface="Arial"/>
                <a:sym typeface="Arial"/>
              </a:rPr>
              <a:t>.contenedor-flex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rgbClr val="FF0000"/>
                </a:solidFill>
                <a:latin typeface="Arial"/>
                <a:ea typeface="Arial"/>
                <a:cs typeface="Arial"/>
                <a:sym typeface="Arial"/>
              </a:rPr>
              <a:t>    display</a:t>
            </a:r>
            <a:r>
              <a:rPr b="0" i="0" lang="es-MX" sz="1800" u="none" cap="none" strike="noStrike">
                <a:solidFill>
                  <a:schemeClr val="accent4"/>
                </a:solidFill>
                <a:latin typeface="Arial"/>
                <a:ea typeface="Arial"/>
                <a:cs typeface="Arial"/>
                <a:sym typeface="Arial"/>
              </a:rPr>
              <a:t>: </a:t>
            </a:r>
            <a:r>
              <a:rPr b="0" i="0" lang="es-MX" sz="1800" u="none" cap="none" strike="noStrike">
                <a:solidFill>
                  <a:schemeClr val="dk1"/>
                </a:solidFill>
                <a:latin typeface="Arial"/>
                <a:ea typeface="Arial"/>
                <a:cs typeface="Arial"/>
                <a:sym typeface="Arial"/>
              </a:rPr>
              <a:t>flex</a:t>
            </a:r>
            <a:r>
              <a:rPr b="0" i="0" lang="es-MX" sz="1800" u="none" cap="none" strike="noStrike">
                <a:solidFill>
                  <a:schemeClr val="accent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chemeClr val="accent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4"/>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16" name="Google Shape;516;p34"/>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17" name="Google Shape;517;p34"/>
          <p:cNvSpPr/>
          <p:nvPr/>
        </p:nvSpPr>
        <p:spPr>
          <a:xfrm>
            <a:off x="1727849" y="937188"/>
            <a:ext cx="4349224" cy="4000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Flex-direction</a:t>
            </a:r>
            <a:endParaRPr b="0" i="0" sz="2000" u="none" cap="none" strike="noStrike">
              <a:solidFill>
                <a:srgbClr val="374151"/>
              </a:solidFill>
              <a:latin typeface="Arial"/>
              <a:ea typeface="Arial"/>
              <a:cs typeface="Arial"/>
              <a:sym typeface="Arial"/>
            </a:endParaRPr>
          </a:p>
        </p:txBody>
      </p:sp>
      <p:pic>
        <p:nvPicPr>
          <p:cNvPr descr="Texto&#10;&#10;Descripción generada automáticamente con confianza media" id="518" name="Google Shape;518;p34"/>
          <p:cNvPicPr preferRelativeResize="0"/>
          <p:nvPr/>
        </p:nvPicPr>
        <p:blipFill rotWithShape="1">
          <a:blip r:embed="rId3">
            <a:alphaModFix/>
          </a:blip>
          <a:srcRect b="0" l="0" r="0" t="0"/>
          <a:stretch/>
        </p:blipFill>
        <p:spPr>
          <a:xfrm>
            <a:off x="455387" y="1633599"/>
            <a:ext cx="3447075" cy="1619081"/>
          </a:xfrm>
          <a:prstGeom prst="rect">
            <a:avLst/>
          </a:prstGeom>
          <a:noFill/>
          <a:ln>
            <a:noFill/>
          </a:ln>
        </p:spPr>
      </p:pic>
      <p:sp>
        <p:nvSpPr>
          <p:cNvPr id="519" name="Google Shape;519;p34"/>
          <p:cNvSpPr txBox="1"/>
          <p:nvPr/>
        </p:nvSpPr>
        <p:spPr>
          <a:xfrm>
            <a:off x="455386" y="3529975"/>
            <a:ext cx="6081771" cy="1169521"/>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flex-direction</a:t>
            </a:r>
            <a:r>
              <a:rPr b="0" i="0" lang="es-MX" sz="1600" u="none" cap="none" strike="noStrike">
                <a:solidFill>
                  <a:schemeClr val="dk1"/>
                </a:solidFill>
                <a:latin typeface="Arial"/>
                <a:ea typeface="Arial"/>
                <a:cs typeface="Arial"/>
                <a:sym typeface="Arial"/>
              </a:rPr>
              <a:t>: row; /* Eje principal horizontal / fila*/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600" u="none" cap="none" strike="noStrike">
                <a:solidFill>
                  <a:srgbClr val="FF0000"/>
                </a:solidFill>
                <a:latin typeface="Arial"/>
                <a:ea typeface="Arial"/>
                <a:cs typeface="Arial"/>
                <a:sym typeface="Arial"/>
              </a:rPr>
              <a:t>flex-direction</a:t>
            </a:r>
            <a:r>
              <a:rPr b="0" i="0" lang="es-MX" sz="1600" u="none" cap="none" strike="noStrike">
                <a:solidFill>
                  <a:schemeClr val="dk1"/>
                </a:solidFill>
                <a:latin typeface="Arial"/>
                <a:ea typeface="Arial"/>
                <a:cs typeface="Arial"/>
                <a:sym typeface="Arial"/>
              </a:rPr>
              <a:t>: column; /* para eje principal vertical /columna*/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Diagrama&#10;&#10;Descripción generada automáticamente" id="520" name="Google Shape;520;p34"/>
          <p:cNvPicPr preferRelativeResize="0"/>
          <p:nvPr/>
        </p:nvPicPr>
        <p:blipFill rotWithShape="1">
          <a:blip r:embed="rId4">
            <a:alphaModFix/>
          </a:blip>
          <a:srcRect b="73363" l="0" r="50054" t="5846"/>
          <a:stretch/>
        </p:blipFill>
        <p:spPr>
          <a:xfrm>
            <a:off x="5241540" y="1030245"/>
            <a:ext cx="3685484" cy="2171047"/>
          </a:xfrm>
          <a:prstGeom prst="rect">
            <a:avLst/>
          </a:prstGeom>
          <a:noFill/>
          <a:ln>
            <a:noFill/>
          </a:ln>
        </p:spPr>
      </p:pic>
      <p:pic>
        <p:nvPicPr>
          <p:cNvPr descr="Diagrama&#10;&#10;Descripción generada automáticamente" id="521" name="Google Shape;521;p34"/>
          <p:cNvPicPr preferRelativeResize="0"/>
          <p:nvPr/>
        </p:nvPicPr>
        <p:blipFill rotWithShape="1">
          <a:blip r:embed="rId5">
            <a:alphaModFix/>
          </a:blip>
          <a:srcRect b="10584" l="0" r="0" t="17397"/>
          <a:stretch/>
        </p:blipFill>
        <p:spPr>
          <a:xfrm>
            <a:off x="94769" y="1475905"/>
            <a:ext cx="4982558" cy="2018461"/>
          </a:xfrm>
          <a:prstGeom prst="rect">
            <a:avLst/>
          </a:prstGeom>
          <a:noFill/>
          <a:ln>
            <a:noFill/>
          </a:ln>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27" name="Google Shape;527;p3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28" name="Google Shape;528;p36"/>
          <p:cNvSpPr/>
          <p:nvPr/>
        </p:nvSpPr>
        <p:spPr>
          <a:xfrm>
            <a:off x="527576" y="667147"/>
            <a:ext cx="3605169"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Justify-content</a:t>
            </a:r>
            <a:endParaRPr b="0" i="0" sz="2000" u="none" cap="none" strike="noStrike">
              <a:solidFill>
                <a:srgbClr val="374151"/>
              </a:solidFill>
              <a:latin typeface="Arial"/>
              <a:ea typeface="Arial"/>
              <a:cs typeface="Arial"/>
              <a:sym typeface="Arial"/>
            </a:endParaRPr>
          </a:p>
        </p:txBody>
      </p:sp>
      <p:pic>
        <p:nvPicPr>
          <p:cNvPr descr="Diagrama&#10;&#10;Descripción generada automáticamente" id="529" name="Google Shape;529;p36"/>
          <p:cNvPicPr preferRelativeResize="0"/>
          <p:nvPr/>
        </p:nvPicPr>
        <p:blipFill rotWithShape="1">
          <a:blip r:embed="rId3">
            <a:alphaModFix/>
          </a:blip>
          <a:srcRect b="5659" l="0" r="53623" t="45678"/>
          <a:stretch/>
        </p:blipFill>
        <p:spPr>
          <a:xfrm>
            <a:off x="6284563" y="818635"/>
            <a:ext cx="2613510" cy="3880861"/>
          </a:xfrm>
          <a:prstGeom prst="rect">
            <a:avLst/>
          </a:prstGeom>
          <a:noFill/>
          <a:ln>
            <a:noFill/>
          </a:ln>
        </p:spPr>
      </p:pic>
      <p:sp>
        <p:nvSpPr>
          <p:cNvPr id="530" name="Google Shape;530;p36"/>
          <p:cNvSpPr txBox="1"/>
          <p:nvPr/>
        </p:nvSpPr>
        <p:spPr>
          <a:xfrm>
            <a:off x="455387" y="2789652"/>
            <a:ext cx="3163467" cy="200051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justify-content</a:t>
            </a:r>
            <a:r>
              <a:rPr b="0" i="0" lang="es-MX" sz="1400" u="none" cap="none" strike="noStrike">
                <a:solidFill>
                  <a:schemeClr val="dk1"/>
                </a:solidFill>
                <a:latin typeface="Arial"/>
                <a:ea typeface="Arial"/>
                <a:cs typeface="Arial"/>
                <a:sym typeface="Arial"/>
              </a:rPr>
              <a:t>: flex-start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justify-content </a:t>
            </a:r>
            <a:r>
              <a:rPr b="0" i="0" lang="es-MX" sz="1400" u="none" cap="none" strike="noStrike">
                <a:solidFill>
                  <a:schemeClr val="dk1"/>
                </a:solidFill>
                <a:latin typeface="Arial"/>
                <a:ea typeface="Arial"/>
                <a:cs typeface="Arial"/>
                <a:sym typeface="Arial"/>
              </a:rPr>
              <a:t>: flex-end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justify-content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justify-content </a:t>
            </a:r>
            <a:r>
              <a:rPr b="0" i="0" lang="es-MX" sz="1400" u="none" cap="none" strike="noStrike">
                <a:solidFill>
                  <a:schemeClr val="dk1"/>
                </a:solidFill>
                <a:latin typeface="Arial"/>
                <a:ea typeface="Arial"/>
                <a:cs typeface="Arial"/>
                <a:sym typeface="Arial"/>
              </a:rPr>
              <a:t>: space-between;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justify-content </a:t>
            </a:r>
            <a:r>
              <a:rPr b="0" i="0" lang="es-MX" sz="1400" u="none" cap="none" strike="noStrike">
                <a:solidFill>
                  <a:schemeClr val="dk1"/>
                </a:solidFill>
                <a:latin typeface="Arial"/>
                <a:ea typeface="Arial"/>
                <a:cs typeface="Arial"/>
                <a:sym typeface="Arial"/>
              </a:rPr>
              <a:t>: space-around;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justify-content </a:t>
            </a:r>
            <a:r>
              <a:rPr b="0" i="0" lang="es-MX" sz="1400" u="none" cap="none" strike="noStrike">
                <a:solidFill>
                  <a:schemeClr val="dk1"/>
                </a:solidFill>
                <a:latin typeface="Arial"/>
                <a:ea typeface="Arial"/>
                <a:cs typeface="Arial"/>
                <a:sym typeface="Arial"/>
              </a:rPr>
              <a:t>: space-evenly;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Diagrama&#10;&#10;Descripción generada automáticamente" id="531" name="Google Shape;531;p36"/>
          <p:cNvPicPr preferRelativeResize="0"/>
          <p:nvPr/>
        </p:nvPicPr>
        <p:blipFill rotWithShape="1">
          <a:blip r:embed="rId4">
            <a:alphaModFix/>
          </a:blip>
          <a:srcRect b="10584" l="0" r="0" t="17397"/>
          <a:stretch/>
        </p:blipFill>
        <p:spPr>
          <a:xfrm>
            <a:off x="395088" y="1104678"/>
            <a:ext cx="4036073" cy="1635035"/>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5"/>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37" name="Google Shape;537;p35"/>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38" name="Google Shape;538;p35"/>
          <p:cNvSpPr/>
          <p:nvPr/>
        </p:nvSpPr>
        <p:spPr>
          <a:xfrm>
            <a:off x="455387" y="1079621"/>
            <a:ext cx="4325840"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Align-items</a:t>
            </a:r>
            <a:endParaRPr b="0" i="0" sz="2000" u="none" cap="none" strike="noStrike">
              <a:solidFill>
                <a:srgbClr val="374151"/>
              </a:solidFill>
              <a:latin typeface="Arial"/>
              <a:ea typeface="Arial"/>
              <a:cs typeface="Arial"/>
              <a:sym typeface="Arial"/>
            </a:endParaRPr>
          </a:p>
        </p:txBody>
      </p:sp>
      <p:sp>
        <p:nvSpPr>
          <p:cNvPr id="539" name="Google Shape;539;p35"/>
          <p:cNvSpPr txBox="1"/>
          <p:nvPr/>
        </p:nvSpPr>
        <p:spPr>
          <a:xfrm>
            <a:off x="455387" y="3233197"/>
            <a:ext cx="2497040" cy="156963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a:t>
            </a:r>
            <a:r>
              <a:rPr b="0" i="0" lang="es-MX" sz="1400" u="none" cap="none" strike="noStrike">
                <a:solidFill>
                  <a:schemeClr val="dk1"/>
                </a:solidFill>
                <a:latin typeface="Arial"/>
                <a:ea typeface="Arial"/>
                <a:cs typeface="Arial"/>
                <a:sym typeface="Arial"/>
              </a:rPr>
              <a:t>: flex-start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 </a:t>
            </a:r>
            <a:r>
              <a:rPr b="0" i="0" lang="es-MX" sz="1400" u="none" cap="none" strike="noStrike">
                <a:solidFill>
                  <a:schemeClr val="dk1"/>
                </a:solidFill>
                <a:latin typeface="Arial"/>
                <a:ea typeface="Arial"/>
                <a:cs typeface="Arial"/>
                <a:sym typeface="Arial"/>
              </a:rPr>
              <a:t>: flex-end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align-items </a:t>
            </a:r>
            <a:r>
              <a:rPr b="0" i="0" lang="es-MX" sz="1400" u="none" cap="none" strike="noStrike">
                <a:solidFill>
                  <a:schemeClr val="dk1"/>
                </a:solidFill>
                <a:latin typeface="Arial"/>
                <a:ea typeface="Arial"/>
                <a:cs typeface="Arial"/>
                <a:sym typeface="Arial"/>
              </a:rPr>
              <a:t>: stretch;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Diagrama&#10;&#10;Descripción generada automáticamente" id="540" name="Google Shape;540;p35"/>
          <p:cNvPicPr preferRelativeResize="0"/>
          <p:nvPr/>
        </p:nvPicPr>
        <p:blipFill rotWithShape="1">
          <a:blip r:embed="rId3">
            <a:alphaModFix/>
          </a:blip>
          <a:srcRect b="54320" l="0" r="0" t="25189"/>
          <a:stretch/>
        </p:blipFill>
        <p:spPr>
          <a:xfrm>
            <a:off x="311701" y="1663289"/>
            <a:ext cx="4796226" cy="1448879"/>
          </a:xfrm>
          <a:prstGeom prst="rect">
            <a:avLst/>
          </a:prstGeom>
          <a:noFill/>
          <a:ln>
            <a:noFill/>
          </a:ln>
        </p:spPr>
      </p:pic>
      <p:pic>
        <p:nvPicPr>
          <p:cNvPr descr="Diagrama&#10;&#10;Descripción generada automáticamente" id="541" name="Google Shape;541;p35"/>
          <p:cNvPicPr preferRelativeResize="0"/>
          <p:nvPr/>
        </p:nvPicPr>
        <p:blipFill rotWithShape="1">
          <a:blip r:embed="rId4">
            <a:alphaModFix/>
          </a:blip>
          <a:srcRect b="10584" l="0" r="0" t="17397"/>
          <a:stretch/>
        </p:blipFill>
        <p:spPr>
          <a:xfrm>
            <a:off x="5107927" y="845771"/>
            <a:ext cx="4036073" cy="1635035"/>
          </a:xfrm>
          <a:prstGeom prst="rect">
            <a:avLst/>
          </a:prstGeom>
          <a:noFill/>
          <a:ln>
            <a:noFill/>
          </a:ln>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47" name="Google Shape;547;p3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descr="Diagrama&#10;&#10;Descripción generada automáticamente" id="548" name="Google Shape;548;p37"/>
          <p:cNvPicPr preferRelativeResize="0"/>
          <p:nvPr/>
        </p:nvPicPr>
        <p:blipFill rotWithShape="1">
          <a:blip r:embed="rId3">
            <a:alphaModFix/>
          </a:blip>
          <a:srcRect b="4336" l="52559" r="0" t="44926"/>
          <a:stretch/>
        </p:blipFill>
        <p:spPr>
          <a:xfrm>
            <a:off x="6517036" y="925713"/>
            <a:ext cx="2546329" cy="3853771"/>
          </a:xfrm>
          <a:prstGeom prst="rect">
            <a:avLst/>
          </a:prstGeom>
          <a:noFill/>
          <a:ln>
            <a:noFill/>
          </a:ln>
        </p:spPr>
      </p:pic>
      <p:sp>
        <p:nvSpPr>
          <p:cNvPr id="549" name="Google Shape;549;p37"/>
          <p:cNvSpPr txBox="1"/>
          <p:nvPr/>
        </p:nvSpPr>
        <p:spPr>
          <a:xfrm>
            <a:off x="445176" y="2732557"/>
            <a:ext cx="3163467" cy="2000517"/>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a:t>
            </a:r>
            <a:r>
              <a:rPr b="0" i="0" lang="es-MX" sz="1400" u="none" cap="none" strike="noStrike">
                <a:solidFill>
                  <a:schemeClr val="dk1"/>
                </a:solidFill>
                <a:latin typeface="Arial"/>
                <a:ea typeface="Arial"/>
                <a:cs typeface="Arial"/>
                <a:sym typeface="Arial"/>
              </a:rPr>
              <a:t>: flex-start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 </a:t>
            </a:r>
            <a:r>
              <a:rPr b="0" i="0" lang="es-MX" sz="1400" u="none" cap="none" strike="noStrike">
                <a:solidFill>
                  <a:schemeClr val="dk1"/>
                </a:solidFill>
                <a:latin typeface="Arial"/>
                <a:ea typeface="Arial"/>
                <a:cs typeface="Arial"/>
                <a:sym typeface="Arial"/>
              </a:rPr>
              <a:t>: flex-end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space-between;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space-around;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stretch;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50" name="Google Shape;550;p37"/>
          <p:cNvSpPr/>
          <p:nvPr/>
        </p:nvSpPr>
        <p:spPr>
          <a:xfrm>
            <a:off x="210525" y="757739"/>
            <a:ext cx="5116254"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Align-content</a:t>
            </a:r>
            <a:endParaRPr b="0" i="0" sz="2000" u="none" cap="none" strike="noStrike">
              <a:solidFill>
                <a:srgbClr val="374151"/>
              </a:solidFill>
              <a:latin typeface="Arial"/>
              <a:ea typeface="Arial"/>
              <a:cs typeface="Arial"/>
              <a:sym typeface="Arial"/>
            </a:endParaRPr>
          </a:p>
        </p:txBody>
      </p:sp>
      <p:pic>
        <p:nvPicPr>
          <p:cNvPr descr="Diagrama&#10;&#10;Descripción generada automáticamente" id="551" name="Google Shape;551;p37"/>
          <p:cNvPicPr preferRelativeResize="0"/>
          <p:nvPr/>
        </p:nvPicPr>
        <p:blipFill rotWithShape="1">
          <a:blip r:embed="rId4">
            <a:alphaModFix/>
          </a:blip>
          <a:srcRect b="10584" l="0" r="0" t="17397"/>
          <a:stretch/>
        </p:blipFill>
        <p:spPr>
          <a:xfrm>
            <a:off x="608928" y="1151999"/>
            <a:ext cx="4075367" cy="1650953"/>
          </a:xfrm>
          <a:prstGeom prst="rect">
            <a:avLst/>
          </a:prstGeom>
          <a:noFill/>
          <a:ln>
            <a:noFill/>
          </a:ln>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a73f7b7b7f_0_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Flexbox</a:t>
            </a:r>
            <a:endParaRPr sz="3600"/>
          </a:p>
        </p:txBody>
      </p:sp>
      <p:sp>
        <p:nvSpPr>
          <p:cNvPr id="557" name="Google Shape;557;g2a73f7b7b7f_0_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58" name="Google Shape;558;g2a73f7b7b7f_0_0"/>
          <p:cNvSpPr txBox="1"/>
          <p:nvPr/>
        </p:nvSpPr>
        <p:spPr>
          <a:xfrm>
            <a:off x="405071" y="3487972"/>
            <a:ext cx="3163500" cy="1107965"/>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flex-wrap </a:t>
            </a:r>
            <a:r>
              <a:rPr b="0" i="0" lang="es-MX" sz="1400" u="none" cap="none" strike="noStrike">
                <a:solidFill>
                  <a:schemeClr val="dk1"/>
                </a:solidFill>
                <a:latin typeface="Arial"/>
                <a:ea typeface="Arial"/>
                <a:cs typeface="Arial"/>
                <a:sym typeface="Arial"/>
              </a:rPr>
              <a:t>: no-wrap;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flex-wrap </a:t>
            </a:r>
            <a:r>
              <a:rPr b="0" i="0" lang="es-MX" sz="1400" u="none" cap="none" strike="noStrike">
                <a:solidFill>
                  <a:schemeClr val="dk1"/>
                </a:solidFill>
                <a:latin typeface="Arial"/>
                <a:ea typeface="Arial"/>
                <a:cs typeface="Arial"/>
                <a:sym typeface="Arial"/>
              </a:rPr>
              <a:t>: wrap;</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59" name="Google Shape;559;g2a73f7b7b7f_0_0"/>
          <p:cNvSpPr/>
          <p:nvPr/>
        </p:nvSpPr>
        <p:spPr>
          <a:xfrm>
            <a:off x="331402" y="867720"/>
            <a:ext cx="51162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Flex-wrap</a:t>
            </a:r>
            <a:endParaRPr b="0" i="0" sz="2000" u="none" cap="none" strike="noStrike">
              <a:solidFill>
                <a:srgbClr val="374151"/>
              </a:solidFill>
              <a:latin typeface="Arial"/>
              <a:ea typeface="Arial"/>
              <a:cs typeface="Arial"/>
              <a:sym typeface="Arial"/>
            </a:endParaRPr>
          </a:p>
        </p:txBody>
      </p:sp>
      <p:pic>
        <p:nvPicPr>
          <p:cNvPr descr="Interfaz de usuario gráfica, Aplicación&#10;&#10;Descripción generada automáticamente" id="560" name="Google Shape;560;g2a73f7b7b7f_0_0"/>
          <p:cNvPicPr preferRelativeResize="0"/>
          <p:nvPr/>
        </p:nvPicPr>
        <p:blipFill rotWithShape="1">
          <a:blip r:embed="rId3">
            <a:alphaModFix/>
          </a:blip>
          <a:srcRect b="42876" l="2191" r="65337" t="43134"/>
          <a:stretch/>
        </p:blipFill>
        <p:spPr>
          <a:xfrm>
            <a:off x="4307305" y="2901934"/>
            <a:ext cx="4748464" cy="1445863"/>
          </a:xfrm>
          <a:prstGeom prst="rect">
            <a:avLst/>
          </a:prstGeom>
          <a:noFill/>
          <a:ln>
            <a:noFill/>
          </a:ln>
        </p:spPr>
      </p:pic>
      <p:pic>
        <p:nvPicPr>
          <p:cNvPr descr="Diagrama&#10;&#10;Descripción generada automáticamente" id="561" name="Google Shape;561;g2a73f7b7b7f_0_0"/>
          <p:cNvPicPr preferRelativeResize="0"/>
          <p:nvPr/>
        </p:nvPicPr>
        <p:blipFill rotWithShape="1">
          <a:blip r:embed="rId4">
            <a:alphaModFix/>
          </a:blip>
          <a:srcRect b="10584" l="0" r="0" t="17397"/>
          <a:stretch/>
        </p:blipFill>
        <p:spPr>
          <a:xfrm>
            <a:off x="210525" y="1427994"/>
            <a:ext cx="4002809" cy="1621560"/>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Estructura Pagina Web en HTML</a:t>
            </a:r>
            <a:endParaRPr/>
          </a:p>
        </p:txBody>
      </p:sp>
      <p:sp>
        <p:nvSpPr>
          <p:cNvPr id="106" name="Google Shape;106;p4"/>
          <p:cNvSpPr txBox="1"/>
          <p:nvPr>
            <p:ph idx="1" type="body"/>
          </p:nvPr>
        </p:nvSpPr>
        <p:spPr>
          <a:xfrm>
            <a:off x="287570" y="802105"/>
            <a:ext cx="5847759" cy="364712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!DOCTYPE </a:t>
            </a:r>
            <a:r>
              <a:rPr lang="es-MX" sz="1600">
                <a:solidFill>
                  <a:srgbClr val="91A000"/>
                </a:solidFill>
                <a:latin typeface="Fira Mono"/>
                <a:ea typeface="Fira Mono"/>
                <a:cs typeface="Fira Mono"/>
                <a:sym typeface="Fira Mono"/>
              </a:rPr>
              <a:t>html</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html </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head</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    &lt;</a:t>
            </a:r>
            <a:r>
              <a:rPr lang="es-MX" sz="1600">
                <a:solidFill>
                  <a:schemeClr val="accent4"/>
                </a:solidFill>
                <a:latin typeface="Fira Mono"/>
                <a:ea typeface="Fira Mono"/>
                <a:cs typeface="Fira Mono"/>
                <a:sym typeface="Fira Mono"/>
              </a:rPr>
              <a:t>title</a:t>
            </a:r>
            <a:r>
              <a:rPr lang="es-MX" sz="1600">
                <a:solidFill>
                  <a:srgbClr val="741B47"/>
                </a:solidFill>
                <a:latin typeface="Fira Mono"/>
                <a:ea typeface="Fira Mono"/>
                <a:cs typeface="Fira Mono"/>
                <a:sym typeface="Fira Mono"/>
              </a:rPr>
              <a:t>&gt;Mi Página Web&lt;/</a:t>
            </a:r>
            <a:r>
              <a:rPr lang="es-MX" sz="1600">
                <a:solidFill>
                  <a:schemeClr val="accent4"/>
                </a:solidFill>
                <a:latin typeface="Fira Mono"/>
                <a:ea typeface="Fira Mono"/>
                <a:cs typeface="Fira Mono"/>
                <a:sym typeface="Fira Mono"/>
              </a:rPr>
              <a:t>title</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head</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body</a:t>
            </a:r>
            <a:r>
              <a:rPr lang="es-MX" sz="1600">
                <a:solidFill>
                  <a:srgbClr val="741B47"/>
                </a:solidFill>
                <a:latin typeface="Fira Mono"/>
                <a:ea typeface="Fira Mono"/>
                <a:cs typeface="Fira Mono"/>
                <a:sym typeface="Fira Mono"/>
              </a:rPr>
              <a:t>&gt;</a:t>
            </a:r>
            <a:endParaRPr/>
          </a:p>
          <a:p>
            <a:pPr indent="0" lvl="0" marL="0" rtl="0" algn="l">
              <a:lnSpc>
                <a:spcPct val="150000"/>
              </a:lnSpc>
              <a:spcBef>
                <a:spcPts val="0"/>
              </a:spcBef>
              <a:spcAft>
                <a:spcPts val="0"/>
              </a:spcAft>
              <a:buSzPts val="3000"/>
              <a:buNone/>
            </a:pPr>
            <a:r>
              <a:rPr lang="es-MX" sz="1600">
                <a:solidFill>
                  <a:srgbClr val="741B47"/>
                </a:solidFill>
                <a:latin typeface="Fira Mono"/>
                <a:ea typeface="Fira Mono"/>
                <a:cs typeface="Fira Mono"/>
                <a:sym typeface="Fira Mono"/>
              </a:rPr>
              <a:t>    &lt;</a:t>
            </a:r>
            <a:r>
              <a:rPr lang="es-MX" sz="1600">
                <a:solidFill>
                  <a:schemeClr val="accent4"/>
                </a:solidFill>
                <a:latin typeface="Fira Mono"/>
                <a:ea typeface="Fira Mono"/>
                <a:cs typeface="Fira Mono"/>
                <a:sym typeface="Fira Mono"/>
              </a:rPr>
              <a:t>h1</a:t>
            </a:r>
            <a:r>
              <a:rPr lang="es-MX" sz="1600">
                <a:solidFill>
                  <a:srgbClr val="741B47"/>
                </a:solidFill>
                <a:latin typeface="Fira Mono"/>
                <a:ea typeface="Fira Mono"/>
                <a:cs typeface="Fira Mono"/>
                <a:sym typeface="Fira Mono"/>
              </a:rPr>
              <a:t>&gt;Google&lt;/</a:t>
            </a:r>
            <a:r>
              <a:rPr lang="es-MX" sz="1600">
                <a:solidFill>
                  <a:schemeClr val="accent4"/>
                </a:solidFill>
                <a:latin typeface="Fira Mono"/>
                <a:ea typeface="Fira Mono"/>
                <a:cs typeface="Fira Mono"/>
                <a:sym typeface="Fira Mono"/>
              </a:rPr>
              <a:t>h1</a:t>
            </a:r>
            <a:r>
              <a:rPr lang="es-MX" sz="1600">
                <a:solidFill>
                  <a:srgbClr val="741B47"/>
                </a:solidFill>
                <a:latin typeface="Fira Mono"/>
                <a:ea typeface="Fira Mono"/>
                <a:cs typeface="Fira Mono"/>
                <a:sym typeface="Fira Mono"/>
              </a:rPr>
              <a:t>&gt;</a:t>
            </a:r>
            <a:endParaRPr/>
          </a:p>
          <a:p>
            <a:pPr indent="0" lvl="0" marL="0" rtl="0" algn="l">
              <a:lnSpc>
                <a:spcPct val="150000"/>
              </a:lnSpc>
              <a:spcBef>
                <a:spcPts val="0"/>
              </a:spcBef>
              <a:spcAft>
                <a:spcPts val="0"/>
              </a:spcAft>
              <a:buSzPts val="3000"/>
              <a:buNone/>
            </a:pPr>
            <a:r>
              <a:rPr lang="es-MX" sz="1600">
                <a:solidFill>
                  <a:srgbClr val="741B47"/>
                </a:solidFill>
                <a:latin typeface="Fira Mono"/>
                <a:ea typeface="Fira Mono"/>
                <a:cs typeface="Fira Mono"/>
                <a:sym typeface="Fira Mono"/>
              </a:rPr>
              <a:t>    &lt;</a:t>
            </a:r>
            <a:r>
              <a:rPr lang="es-MX" sz="1600">
                <a:solidFill>
                  <a:schemeClr val="accent4"/>
                </a:solidFill>
                <a:latin typeface="Fira Mono"/>
                <a:ea typeface="Fira Mono"/>
                <a:cs typeface="Fira Mono"/>
                <a:sym typeface="Fira Mono"/>
              </a:rPr>
              <a:t>p</a:t>
            </a:r>
            <a:r>
              <a:rPr lang="es-MX" sz="1600">
                <a:solidFill>
                  <a:srgbClr val="741B47"/>
                </a:solidFill>
                <a:latin typeface="Fira Mono"/>
                <a:ea typeface="Fira Mono"/>
                <a:cs typeface="Fira Mono"/>
                <a:sym typeface="Fira Mono"/>
              </a:rPr>
              <a:t>&gt;Es el Motor de búsqueda mas famoso&lt;/</a:t>
            </a:r>
            <a:r>
              <a:rPr lang="es-MX" sz="1600">
                <a:solidFill>
                  <a:schemeClr val="accent4"/>
                </a:solidFill>
                <a:latin typeface="Fira Mono"/>
                <a:ea typeface="Fira Mono"/>
                <a:cs typeface="Fira Mono"/>
                <a:sym typeface="Fira Mono"/>
              </a:rPr>
              <a:t>p</a:t>
            </a:r>
            <a:r>
              <a:rPr lang="es-MX" sz="1600">
                <a:solidFill>
                  <a:srgbClr val="741B47"/>
                </a:solidFill>
                <a:latin typeface="Fira Mono"/>
                <a:ea typeface="Fira Mono"/>
                <a:cs typeface="Fira Mono"/>
                <a:sym typeface="Fira Mono"/>
              </a:rPr>
              <a:t>&gt;</a:t>
            </a:r>
            <a:endParaRPr/>
          </a:p>
          <a:p>
            <a:pPr indent="0" lvl="0" marL="0" rtl="0" algn="l">
              <a:lnSpc>
                <a:spcPct val="150000"/>
              </a:lnSpc>
              <a:spcBef>
                <a:spcPts val="0"/>
              </a:spcBef>
              <a:spcAft>
                <a:spcPts val="0"/>
              </a:spcAft>
              <a:buSzPts val="3000"/>
              <a:buNone/>
            </a:pPr>
            <a:r>
              <a:rPr lang="es-MX" sz="1400">
                <a:solidFill>
                  <a:schemeClr val="dk2"/>
                </a:solidFill>
                <a:latin typeface="Arial"/>
                <a:ea typeface="Arial"/>
                <a:cs typeface="Arial"/>
                <a:sym typeface="Arial"/>
              </a:rPr>
              <a:t>          </a:t>
            </a:r>
            <a:r>
              <a:rPr b="0" i="0" lang="es-MX" sz="1400">
                <a:solidFill>
                  <a:schemeClr val="dk2"/>
                </a:solidFill>
                <a:latin typeface="Arial"/>
                <a:ea typeface="Arial"/>
                <a:cs typeface="Arial"/>
                <a:sym typeface="Arial"/>
              </a:rPr>
              <a:t>&lt;</a:t>
            </a:r>
            <a:r>
              <a:rPr b="0" i="0" lang="es-MX" sz="1400">
                <a:solidFill>
                  <a:schemeClr val="accent4"/>
                </a:solidFill>
                <a:latin typeface="Fira Mono"/>
                <a:ea typeface="Fira Mono"/>
                <a:cs typeface="Fira Mono"/>
                <a:sym typeface="Fira Mono"/>
              </a:rPr>
              <a:t>footer</a:t>
            </a:r>
            <a:r>
              <a:rPr b="0" i="0" lang="es-MX" sz="1400">
                <a:solidFill>
                  <a:schemeClr val="dk2"/>
                </a:solidFill>
                <a:latin typeface="Arial"/>
                <a:ea typeface="Arial"/>
                <a:cs typeface="Arial"/>
                <a:sym typeface="Arial"/>
              </a:rPr>
              <a:t>&gt;  </a:t>
            </a:r>
            <a:endParaRPr sz="1400"/>
          </a:p>
          <a:p>
            <a:pPr indent="0" lvl="0" marL="0" rtl="0" algn="l">
              <a:lnSpc>
                <a:spcPct val="100000"/>
              </a:lnSpc>
              <a:spcBef>
                <a:spcPts val="0"/>
              </a:spcBef>
              <a:spcAft>
                <a:spcPts val="0"/>
              </a:spcAft>
              <a:buSzPts val="3000"/>
              <a:buNone/>
            </a:pPr>
            <a:r>
              <a:rPr lang="es-MX" sz="1400">
                <a:solidFill>
                  <a:srgbClr val="741B47"/>
                </a:solidFill>
                <a:latin typeface="Fira Mono"/>
                <a:ea typeface="Fira Mono"/>
                <a:cs typeface="Fira Mono"/>
                <a:sym typeface="Fira Mono"/>
              </a:rPr>
              <a:t>      &lt;</a:t>
            </a:r>
            <a:r>
              <a:rPr lang="es-MX" sz="1400">
                <a:solidFill>
                  <a:schemeClr val="accent4"/>
                </a:solidFill>
                <a:latin typeface="Fira Mono"/>
                <a:ea typeface="Fira Mono"/>
                <a:cs typeface="Fira Mono"/>
                <a:sym typeface="Fira Mono"/>
              </a:rPr>
              <a:t>p</a:t>
            </a:r>
            <a:r>
              <a:rPr lang="es-MX" sz="1400">
                <a:solidFill>
                  <a:srgbClr val="741B47"/>
                </a:solidFill>
                <a:latin typeface="Fira Mono"/>
                <a:ea typeface="Fira Mono"/>
                <a:cs typeface="Fira Mono"/>
                <a:sym typeface="Fira Mono"/>
              </a:rPr>
              <a:t>&gt;derechos autor&lt;/</a:t>
            </a:r>
            <a:r>
              <a:rPr lang="es-MX" sz="1400">
                <a:solidFill>
                  <a:schemeClr val="accent4"/>
                </a:solidFill>
                <a:latin typeface="Fira Mono"/>
                <a:ea typeface="Fira Mono"/>
                <a:cs typeface="Fira Mono"/>
                <a:sym typeface="Fira Mono"/>
              </a:rPr>
              <a:t>p</a:t>
            </a:r>
            <a:r>
              <a:rPr lang="es-MX" sz="1400">
                <a:solidFill>
                  <a:srgbClr val="741B47"/>
                </a:solidFill>
                <a:latin typeface="Fira Mono"/>
                <a:ea typeface="Fira Mono"/>
                <a:cs typeface="Fira Mono"/>
                <a:sym typeface="Fira Mono"/>
              </a:rPr>
              <a:t>&gt;</a:t>
            </a:r>
            <a:endParaRPr sz="1400"/>
          </a:p>
          <a:p>
            <a:pPr indent="0" lvl="0" marL="0" rtl="0" algn="l">
              <a:lnSpc>
                <a:spcPct val="100000"/>
              </a:lnSpc>
              <a:spcBef>
                <a:spcPts val="0"/>
              </a:spcBef>
              <a:spcAft>
                <a:spcPts val="0"/>
              </a:spcAft>
              <a:buSzPts val="3000"/>
              <a:buNone/>
            </a:pPr>
            <a:r>
              <a:rPr b="0" i="0" lang="es-MX" sz="1400">
                <a:solidFill>
                  <a:schemeClr val="dk2"/>
                </a:solidFill>
                <a:latin typeface="Arial"/>
                <a:ea typeface="Arial"/>
                <a:cs typeface="Arial"/>
                <a:sym typeface="Arial"/>
              </a:rPr>
              <a:t>          &lt;</a:t>
            </a:r>
            <a:r>
              <a:rPr b="0" i="0" lang="es-MX" sz="1400">
                <a:solidFill>
                  <a:schemeClr val="dk2"/>
                </a:solidFill>
                <a:latin typeface="Fira Mono"/>
                <a:ea typeface="Fira Mono"/>
                <a:cs typeface="Fira Mono"/>
                <a:sym typeface="Fira Mono"/>
              </a:rPr>
              <a:t>/</a:t>
            </a:r>
            <a:r>
              <a:rPr b="0" i="0" lang="es-MX" sz="1400">
                <a:solidFill>
                  <a:schemeClr val="accent4"/>
                </a:solidFill>
                <a:latin typeface="Fira Mono"/>
                <a:ea typeface="Fira Mono"/>
                <a:cs typeface="Fira Mono"/>
                <a:sym typeface="Fira Mono"/>
              </a:rPr>
              <a:t>footer</a:t>
            </a:r>
            <a:r>
              <a:rPr b="0" i="0" lang="es-MX" sz="1400">
                <a:solidFill>
                  <a:schemeClr val="dk2"/>
                </a:solidFill>
                <a:latin typeface="Arial"/>
                <a:ea typeface="Arial"/>
                <a:cs typeface="Arial"/>
                <a:sym typeface="Arial"/>
              </a:rPr>
              <a:t>&gt;</a:t>
            </a:r>
            <a:endParaRPr sz="1400">
              <a:solidFill>
                <a:schemeClr val="dk2"/>
              </a:solidFill>
              <a:latin typeface="Fira Mono"/>
              <a:ea typeface="Fira Mono"/>
              <a:cs typeface="Fira Mono"/>
              <a:sym typeface="Fira Mono"/>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body</a:t>
            </a:r>
            <a:r>
              <a:rPr lang="es-MX" sz="1600">
                <a:solidFill>
                  <a:srgbClr val="741B47"/>
                </a:solidFill>
                <a:latin typeface="Fira Mono"/>
                <a:ea typeface="Fira Mono"/>
                <a:cs typeface="Fira Mono"/>
                <a:sym typeface="Fira Mono"/>
              </a:rPr>
              <a:t>&gt;</a:t>
            </a:r>
            <a:endParaRPr/>
          </a:p>
          <a:p>
            <a:pPr indent="0" lvl="0" marL="0" rtl="0" algn="l">
              <a:lnSpc>
                <a:spcPct val="100000"/>
              </a:lnSpc>
              <a:spcBef>
                <a:spcPts val="0"/>
              </a:spcBef>
              <a:spcAft>
                <a:spcPts val="0"/>
              </a:spcAft>
              <a:buSzPts val="3000"/>
              <a:buNone/>
            </a:pPr>
            <a:r>
              <a:rPr lang="es-MX" sz="1600">
                <a:solidFill>
                  <a:srgbClr val="741B47"/>
                </a:solidFill>
                <a:latin typeface="Fira Mono"/>
                <a:ea typeface="Fira Mono"/>
                <a:cs typeface="Fira Mono"/>
                <a:sym typeface="Fira Mono"/>
              </a:rPr>
              <a:t>&lt;/</a:t>
            </a:r>
            <a:r>
              <a:rPr lang="es-MX" sz="1600">
                <a:solidFill>
                  <a:schemeClr val="accent4"/>
                </a:solidFill>
                <a:latin typeface="Fira Mono"/>
                <a:ea typeface="Fira Mono"/>
                <a:cs typeface="Fira Mono"/>
                <a:sym typeface="Fira Mono"/>
              </a:rPr>
              <a:t>html</a:t>
            </a:r>
            <a:r>
              <a:rPr lang="es-MX" sz="1600">
                <a:solidFill>
                  <a:srgbClr val="741B47"/>
                </a:solidFill>
                <a:latin typeface="Fira Mono"/>
                <a:ea typeface="Fira Mono"/>
                <a:cs typeface="Fira Mono"/>
                <a:sym typeface="Fira Mono"/>
              </a:rPr>
              <a:t>&gt;</a:t>
            </a:r>
            <a:endParaRPr/>
          </a:p>
        </p:txBody>
      </p:sp>
      <p:pic>
        <p:nvPicPr>
          <p:cNvPr descr="Imagen que contiene parado&#10;&#10;Descripción generada automáticamente" id="107" name="Google Shape;107;p4"/>
          <p:cNvPicPr preferRelativeResize="0"/>
          <p:nvPr/>
        </p:nvPicPr>
        <p:blipFill rotWithShape="1">
          <a:blip r:embed="rId3">
            <a:alphaModFix/>
          </a:blip>
          <a:srcRect b="0" l="0" r="0" t="0"/>
          <a:stretch/>
        </p:blipFill>
        <p:spPr>
          <a:xfrm>
            <a:off x="5185474" y="1047750"/>
            <a:ext cx="3810000" cy="3048000"/>
          </a:xfrm>
          <a:prstGeom prst="rect">
            <a:avLst/>
          </a:prstGeom>
          <a:noFill/>
          <a:ln>
            <a:noFill/>
          </a:ln>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2a73f7b7b7f_0_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t>Grid Layout</a:t>
            </a:r>
            <a:endParaRPr sz="3600"/>
          </a:p>
        </p:txBody>
      </p:sp>
      <p:sp>
        <p:nvSpPr>
          <p:cNvPr id="567" name="Google Shape;567;g2a73f7b7b7f_0_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68" name="Google Shape;568;g2a73f7b7b7f_0_9"/>
          <p:cNvSpPr/>
          <p:nvPr/>
        </p:nvSpPr>
        <p:spPr>
          <a:xfrm>
            <a:off x="349612" y="1642297"/>
            <a:ext cx="3430800" cy="83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1" i="0" lang="es-MX" sz="1500" u="none" cap="none" strike="noStrike">
                <a:solidFill>
                  <a:schemeClr val="dk1"/>
                </a:solidFill>
                <a:highlight>
                  <a:schemeClr val="lt1"/>
                </a:highlight>
                <a:latin typeface="Arial"/>
                <a:ea typeface="Arial"/>
                <a:cs typeface="Arial"/>
                <a:sym typeface="Arial"/>
              </a:rPr>
              <a:t>En CSS es un sistema de diseño bidimensional que te permite crear una cuadrícula y colocar elementos en filas y columnas.</a:t>
            </a:r>
            <a:endParaRPr b="1" i="0" sz="1500" u="none" cap="none" strike="noStrike">
              <a:solidFill>
                <a:schemeClr val="dk1"/>
              </a:solidFill>
              <a:highlight>
                <a:schemeClr val="lt1"/>
              </a:highlight>
              <a:latin typeface="Arial"/>
              <a:ea typeface="Arial"/>
              <a:cs typeface="Arial"/>
              <a:sym typeface="Arial"/>
            </a:endParaRPr>
          </a:p>
        </p:txBody>
      </p:sp>
      <p:sp>
        <p:nvSpPr>
          <p:cNvPr id="569" name="Google Shape;569;g2a73f7b7b7f_0_9"/>
          <p:cNvSpPr txBox="1"/>
          <p:nvPr/>
        </p:nvSpPr>
        <p:spPr>
          <a:xfrm>
            <a:off x="603992" y="3045694"/>
            <a:ext cx="2922000" cy="10158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chemeClr val="accent4"/>
                </a:solidFill>
                <a:latin typeface="Arial"/>
                <a:ea typeface="Arial"/>
                <a:cs typeface="Arial"/>
                <a:sym typeface="Arial"/>
              </a:rPr>
              <a:t>.contenedor-grid{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rgbClr val="FF0000"/>
                </a:solidFill>
                <a:latin typeface="Arial"/>
                <a:ea typeface="Arial"/>
                <a:cs typeface="Arial"/>
                <a:sym typeface="Arial"/>
              </a:rPr>
              <a:t>    display</a:t>
            </a:r>
            <a:r>
              <a:rPr b="0" i="0" lang="es-MX" sz="1800" u="none" cap="none" strike="noStrike">
                <a:solidFill>
                  <a:schemeClr val="accent4"/>
                </a:solidFill>
                <a:latin typeface="Arial"/>
                <a:ea typeface="Arial"/>
                <a:cs typeface="Arial"/>
                <a:sym typeface="Arial"/>
              </a:rPr>
              <a:t>: </a:t>
            </a:r>
            <a:r>
              <a:rPr b="0" i="0" lang="es-MX" sz="1800" u="none" cap="none" strike="noStrike">
                <a:solidFill>
                  <a:schemeClr val="dk1"/>
                </a:solidFill>
                <a:latin typeface="Arial"/>
                <a:ea typeface="Arial"/>
                <a:cs typeface="Arial"/>
                <a:sym typeface="Arial"/>
              </a:rPr>
              <a:t>grid</a:t>
            </a:r>
            <a:r>
              <a:rPr b="0" i="0" lang="es-MX" sz="1800" u="none" cap="none" strike="noStrike">
                <a:solidFill>
                  <a:schemeClr val="accent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800" u="none" cap="none" strike="noStrike">
                <a:solidFill>
                  <a:schemeClr val="accent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570" name="Google Shape;570;g2a73f7b7b7f_0_9"/>
          <p:cNvPicPr preferRelativeResize="0"/>
          <p:nvPr/>
        </p:nvPicPr>
        <p:blipFill rotWithShape="1">
          <a:blip r:embed="rId3">
            <a:alphaModFix/>
          </a:blip>
          <a:srcRect b="14834" l="0" r="0" t="0"/>
          <a:stretch/>
        </p:blipFill>
        <p:spPr>
          <a:xfrm>
            <a:off x="4412700" y="752950"/>
            <a:ext cx="4419602" cy="2509951"/>
          </a:xfrm>
          <a:prstGeom prst="rect">
            <a:avLst/>
          </a:prstGeom>
          <a:noFill/>
          <a:ln>
            <a:noFill/>
          </a:ln>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a73f7b7b7f_0_2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4000"/>
              <a:buFont typeface="Arial"/>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576" name="Google Shape;576;g2a73f7b7b7f_0_2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77" name="Google Shape;577;g2a73f7b7b7f_0_20"/>
          <p:cNvSpPr/>
          <p:nvPr/>
        </p:nvSpPr>
        <p:spPr>
          <a:xfrm>
            <a:off x="-351547" y="692123"/>
            <a:ext cx="4602706" cy="62333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rgbClr val="374151"/>
                </a:solidFill>
                <a:latin typeface="Arial"/>
                <a:ea typeface="Arial"/>
                <a:cs typeface="Arial"/>
                <a:sym typeface="Arial"/>
              </a:rPr>
              <a:t>Justify-content</a:t>
            </a:r>
            <a:endParaRPr b="0" i="0" sz="2400" u="none" cap="none" strike="noStrike">
              <a:solidFill>
                <a:srgbClr val="374151"/>
              </a:solidFill>
              <a:latin typeface="Arial"/>
              <a:ea typeface="Arial"/>
              <a:cs typeface="Arial"/>
              <a:sym typeface="Arial"/>
            </a:endParaRPr>
          </a:p>
        </p:txBody>
      </p:sp>
      <p:pic>
        <p:nvPicPr>
          <p:cNvPr id="578" name="Google Shape;578;g2a73f7b7b7f_0_20"/>
          <p:cNvPicPr preferRelativeResize="0"/>
          <p:nvPr/>
        </p:nvPicPr>
        <p:blipFill rotWithShape="1">
          <a:blip r:embed="rId3">
            <a:alphaModFix/>
          </a:blip>
          <a:srcRect b="62198" l="68925" r="0" t="15518"/>
          <a:stretch/>
        </p:blipFill>
        <p:spPr>
          <a:xfrm>
            <a:off x="4966700" y="1372173"/>
            <a:ext cx="3865600" cy="1959153"/>
          </a:xfrm>
          <a:prstGeom prst="rect">
            <a:avLst/>
          </a:prstGeom>
          <a:noFill/>
          <a:ln>
            <a:noFill/>
          </a:ln>
        </p:spPr>
      </p:pic>
      <p:sp>
        <p:nvSpPr>
          <p:cNvPr id="579" name="Google Shape;579;g2a73f7b7b7f_0_20"/>
          <p:cNvSpPr txBox="1"/>
          <p:nvPr/>
        </p:nvSpPr>
        <p:spPr>
          <a:xfrm>
            <a:off x="608928" y="2910524"/>
            <a:ext cx="3116624" cy="184662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Arial"/>
                <a:ea typeface="Arial"/>
                <a:cs typeface="Arial"/>
                <a:sym typeface="Arial"/>
              </a:rPr>
              <a:t>.contenedor-grid </a:t>
            </a:r>
            <a:r>
              <a:rPr b="0" i="0" lang="es-MX" sz="1200" u="none" cap="none" strike="noStrike">
                <a:solidFill>
                  <a:schemeClr val="dk1"/>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dk1"/>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justify-content</a:t>
            </a:r>
            <a:r>
              <a:rPr b="0" i="0" lang="es-MX" sz="1200" u="none" cap="none" strike="noStrike">
                <a:solidFill>
                  <a:schemeClr val="dk1"/>
                </a:solidFill>
                <a:latin typeface="Arial"/>
                <a:ea typeface="Arial"/>
                <a:cs typeface="Arial"/>
                <a:sym typeface="Arial"/>
              </a:rPr>
              <a:t>: flex-start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justify-content </a:t>
            </a:r>
            <a:r>
              <a:rPr b="0" i="0" lang="es-MX" sz="1200" u="none" cap="none" strike="noStrike">
                <a:solidFill>
                  <a:schemeClr val="dk1"/>
                </a:solidFill>
                <a:latin typeface="Arial"/>
                <a:ea typeface="Arial"/>
                <a:cs typeface="Arial"/>
                <a:sym typeface="Arial"/>
              </a:rPr>
              <a:t>: flex-end</a:t>
            </a:r>
            <a:r>
              <a:rPr b="0" i="0" lang="es-MX" sz="1200" u="none" cap="none" strike="noStrike">
                <a:solidFill>
                  <a:srgbClr val="FFFFFF"/>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FFFFFF"/>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justify-content </a:t>
            </a:r>
            <a:r>
              <a:rPr b="0" i="0" lang="es-MX" sz="1200" u="none" cap="none" strike="noStrike">
                <a:solidFill>
                  <a:schemeClr val="dk1"/>
                </a:solidFill>
                <a:latin typeface="Arial"/>
                <a:ea typeface="Arial"/>
                <a:cs typeface="Arial"/>
                <a:sym typeface="Arial"/>
              </a:rPr>
              <a:t>: center;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0A67D"/>
                </a:solidFill>
                <a:latin typeface="Arial"/>
                <a:ea typeface="Arial"/>
                <a:cs typeface="Arial"/>
                <a:sym typeface="Arial"/>
              </a:rPr>
              <a:t>     justify-content </a:t>
            </a:r>
            <a:r>
              <a:rPr b="0" i="0" lang="es-MX" sz="1200" u="none" cap="none" strike="noStrike">
                <a:solidFill>
                  <a:schemeClr val="dk1"/>
                </a:solidFill>
                <a:latin typeface="Arial"/>
                <a:ea typeface="Arial"/>
                <a:cs typeface="Arial"/>
                <a:sym typeface="Arial"/>
              </a:rPr>
              <a:t>: space-between;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0A67D"/>
                </a:solidFill>
                <a:latin typeface="Arial"/>
                <a:ea typeface="Arial"/>
                <a:cs typeface="Arial"/>
                <a:sym typeface="Arial"/>
              </a:rPr>
              <a:t>     justify-content </a:t>
            </a:r>
            <a:r>
              <a:rPr b="0" i="0" lang="es-MX" sz="1200" u="none" cap="none" strike="noStrike">
                <a:solidFill>
                  <a:schemeClr val="dk1"/>
                </a:solidFill>
                <a:latin typeface="Arial"/>
                <a:ea typeface="Arial"/>
                <a:cs typeface="Arial"/>
                <a:sym typeface="Arial"/>
              </a:rPr>
              <a:t>: space-around;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0A67D"/>
                </a:solidFill>
                <a:latin typeface="Arial"/>
                <a:ea typeface="Arial"/>
                <a:cs typeface="Arial"/>
                <a:sym typeface="Arial"/>
              </a:rPr>
              <a:t>     justify-content </a:t>
            </a:r>
            <a:r>
              <a:rPr b="0" i="0" lang="es-MX" sz="1200" u="none" cap="none" strike="noStrike">
                <a:solidFill>
                  <a:schemeClr val="dk1"/>
                </a:solidFill>
                <a:latin typeface="Arial"/>
                <a:ea typeface="Arial"/>
                <a:cs typeface="Arial"/>
                <a:sym typeface="Arial"/>
              </a:rPr>
              <a:t>: space-evenly;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dk1"/>
                </a:solidFill>
                <a:latin typeface="Arial"/>
                <a:ea typeface="Arial"/>
                <a:cs typeface="Arial"/>
                <a:sym typeface="Arial"/>
              </a:rPr>
              <a:t>     </a:t>
            </a:r>
            <a:r>
              <a:rPr b="0" i="0" lang="es-MX" sz="1200" u="none" cap="none" strike="noStrike">
                <a:solidFill>
                  <a:srgbClr val="00A67D"/>
                </a:solidFill>
                <a:latin typeface="Arial"/>
                <a:ea typeface="Arial"/>
                <a:cs typeface="Arial"/>
                <a:sym typeface="Arial"/>
              </a:rPr>
              <a:t>justify-content </a:t>
            </a:r>
            <a:r>
              <a:rPr b="0" i="0" lang="es-MX" sz="1200" u="none" cap="none" strike="noStrike">
                <a:solidFill>
                  <a:schemeClr val="dk1"/>
                </a:solidFill>
                <a:latin typeface="Arial"/>
                <a:ea typeface="Arial"/>
                <a:cs typeface="Arial"/>
                <a:sym typeface="Arial"/>
              </a:rPr>
              <a:t>: stretch;</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dk1"/>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pic>
        <p:nvPicPr>
          <p:cNvPr descr="Diagrama&#10;&#10;Descripción generada automáticamente" id="580" name="Google Shape;580;g2a73f7b7b7f_0_20"/>
          <p:cNvPicPr preferRelativeResize="0"/>
          <p:nvPr/>
        </p:nvPicPr>
        <p:blipFill rotWithShape="1">
          <a:blip r:embed="rId4">
            <a:alphaModFix/>
          </a:blip>
          <a:srcRect b="10584" l="0" r="0" t="17397"/>
          <a:stretch/>
        </p:blipFill>
        <p:spPr>
          <a:xfrm>
            <a:off x="496633" y="1151999"/>
            <a:ext cx="4075367" cy="1650953"/>
          </a:xfrm>
          <a:prstGeom prst="rect">
            <a:avLst/>
          </a:prstGeom>
          <a:noFill/>
          <a:ln>
            <a:noFill/>
          </a:ln>
        </p:spPr>
      </p:pic>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a73f7b7b7f_0_40"/>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586" name="Google Shape;586;g2a73f7b7b7f_0_40"/>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87" name="Google Shape;587;g2a73f7b7b7f_0_40"/>
          <p:cNvSpPr txBox="1"/>
          <p:nvPr/>
        </p:nvSpPr>
        <p:spPr>
          <a:xfrm>
            <a:off x="445176" y="2732557"/>
            <a:ext cx="3163500" cy="200100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.contenedor-grid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a:t>
            </a:r>
            <a:r>
              <a:rPr b="0" i="0" lang="es-MX" sz="1400" u="none" cap="none" strike="noStrike">
                <a:solidFill>
                  <a:schemeClr val="dk1"/>
                </a:solidFill>
                <a:latin typeface="Arial"/>
                <a:ea typeface="Arial"/>
                <a:cs typeface="Arial"/>
                <a:sym typeface="Arial"/>
              </a:rPr>
              <a:t>: flex-start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 </a:t>
            </a:r>
            <a:r>
              <a:rPr b="0" i="0" lang="es-MX" sz="1400" u="none" cap="none" strike="noStrike">
                <a:solidFill>
                  <a:schemeClr val="dk1"/>
                </a:solidFill>
                <a:latin typeface="Arial"/>
                <a:ea typeface="Arial"/>
                <a:cs typeface="Arial"/>
                <a:sym typeface="Arial"/>
              </a:rPr>
              <a:t>: flex-end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align-content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space-between;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space-around;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align-content </a:t>
            </a:r>
            <a:r>
              <a:rPr b="0" i="0" lang="es-MX" sz="1400" u="none" cap="none" strike="noStrike">
                <a:solidFill>
                  <a:schemeClr val="dk1"/>
                </a:solidFill>
                <a:latin typeface="Arial"/>
                <a:ea typeface="Arial"/>
                <a:cs typeface="Arial"/>
                <a:sym typeface="Arial"/>
              </a:rPr>
              <a:t>: stretch;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88" name="Google Shape;588;g2a73f7b7b7f_0_40"/>
          <p:cNvSpPr/>
          <p:nvPr/>
        </p:nvSpPr>
        <p:spPr>
          <a:xfrm>
            <a:off x="127125" y="601795"/>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Align-content</a:t>
            </a:r>
            <a:endParaRPr b="0" i="0" sz="2000" u="none" cap="none" strike="noStrike">
              <a:solidFill>
                <a:srgbClr val="374151"/>
              </a:solidFill>
              <a:latin typeface="Arial"/>
              <a:ea typeface="Arial"/>
              <a:cs typeface="Arial"/>
              <a:sym typeface="Arial"/>
            </a:endParaRPr>
          </a:p>
        </p:txBody>
      </p:sp>
      <p:pic>
        <p:nvPicPr>
          <p:cNvPr id="589" name="Google Shape;589;g2a73f7b7b7f_0_40"/>
          <p:cNvPicPr preferRelativeResize="0"/>
          <p:nvPr/>
        </p:nvPicPr>
        <p:blipFill rotWithShape="1">
          <a:blip r:embed="rId3">
            <a:alphaModFix/>
          </a:blip>
          <a:srcRect b="31434" l="67614" r="0" t="44636"/>
          <a:stretch/>
        </p:blipFill>
        <p:spPr>
          <a:xfrm>
            <a:off x="5130800" y="1409313"/>
            <a:ext cx="3831551" cy="2001000"/>
          </a:xfrm>
          <a:prstGeom prst="rect">
            <a:avLst/>
          </a:prstGeom>
          <a:noFill/>
          <a:ln>
            <a:noFill/>
          </a:ln>
        </p:spPr>
      </p:pic>
      <p:pic>
        <p:nvPicPr>
          <p:cNvPr descr="Diagrama&#10;&#10;Descripción generada automáticamente" id="590" name="Google Shape;590;g2a73f7b7b7f_0_40"/>
          <p:cNvPicPr preferRelativeResize="0"/>
          <p:nvPr/>
        </p:nvPicPr>
        <p:blipFill rotWithShape="1">
          <a:blip r:embed="rId4">
            <a:alphaModFix/>
          </a:blip>
          <a:srcRect b="10584" l="0" r="0" t="17397"/>
          <a:stretch/>
        </p:blipFill>
        <p:spPr>
          <a:xfrm>
            <a:off x="445176" y="1081604"/>
            <a:ext cx="4075367" cy="1650953"/>
          </a:xfrm>
          <a:prstGeom prst="rect">
            <a:avLst/>
          </a:prstGeom>
          <a:noFill/>
          <a:ln>
            <a:noFill/>
          </a:ln>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a73f7b7b7f_0_4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596" name="Google Shape;596;g2a73f7b7b7f_0_4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597" name="Google Shape;597;g2a73f7b7b7f_0_49"/>
          <p:cNvSpPr txBox="1"/>
          <p:nvPr/>
        </p:nvSpPr>
        <p:spPr>
          <a:xfrm>
            <a:off x="445176" y="3107301"/>
            <a:ext cx="3163500" cy="1569630"/>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.contenedor-flex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justify-items</a:t>
            </a:r>
            <a:r>
              <a:rPr b="0" i="0" lang="es-MX" sz="1400" u="none" cap="none" strike="noStrike">
                <a:solidFill>
                  <a:schemeClr val="dk1"/>
                </a:solidFill>
                <a:latin typeface="Arial"/>
                <a:ea typeface="Arial"/>
                <a:cs typeface="Arial"/>
                <a:sym typeface="Arial"/>
              </a:rPr>
              <a:t>: 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justify-items </a:t>
            </a:r>
            <a:r>
              <a:rPr b="0" i="0" lang="es-MX" sz="1400" u="none" cap="none" strike="noStrike">
                <a:solidFill>
                  <a:schemeClr val="dk1"/>
                </a:solidFill>
                <a:latin typeface="Arial"/>
                <a:ea typeface="Arial"/>
                <a:cs typeface="Arial"/>
                <a:sym typeface="Arial"/>
              </a:rPr>
              <a:t>: end</a:t>
            </a:r>
            <a:r>
              <a:rPr b="0" i="0" lang="es-MX" sz="1400" u="none" cap="none" strike="noStrike">
                <a:solidFill>
                  <a:srgbClr val="FFFFFF"/>
                </a:solidFill>
                <a:latin typeface="Arial"/>
                <a:ea typeface="Arial"/>
                <a:cs typeface="Arial"/>
                <a:sym typeface="Arial"/>
              </a:rPr>
              <a:t>;</a:t>
            </a:r>
            <a:r>
              <a:rPr b="0" i="0" lang="es-MX"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justify-items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justify-items </a:t>
            </a:r>
            <a:r>
              <a:rPr b="0" i="0" lang="es-MX" sz="1400" u="none" cap="none" strike="noStrike">
                <a:solidFill>
                  <a:schemeClr val="dk1"/>
                </a:solidFill>
                <a:latin typeface="Arial"/>
                <a:ea typeface="Arial"/>
                <a:cs typeface="Arial"/>
                <a:sym typeface="Arial"/>
              </a:rPr>
              <a:t>: stretch;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98" name="Google Shape;598;g2a73f7b7b7f_0_49"/>
          <p:cNvSpPr/>
          <p:nvPr/>
        </p:nvSpPr>
        <p:spPr>
          <a:xfrm>
            <a:off x="0" y="847650"/>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Justify-items</a:t>
            </a:r>
            <a:endParaRPr b="0" i="0" sz="2000" u="none" cap="none" strike="noStrike">
              <a:solidFill>
                <a:srgbClr val="374151"/>
              </a:solidFill>
              <a:latin typeface="Arial"/>
              <a:ea typeface="Arial"/>
              <a:cs typeface="Arial"/>
              <a:sym typeface="Arial"/>
            </a:endParaRPr>
          </a:p>
        </p:txBody>
      </p:sp>
      <p:pic>
        <p:nvPicPr>
          <p:cNvPr id="599" name="Google Shape;599;g2a73f7b7b7f_0_49"/>
          <p:cNvPicPr preferRelativeResize="0"/>
          <p:nvPr/>
        </p:nvPicPr>
        <p:blipFill rotWithShape="1">
          <a:blip r:embed="rId3">
            <a:alphaModFix/>
          </a:blip>
          <a:srcRect b="70840" l="34042" r="32041" t="11951"/>
          <a:stretch/>
        </p:blipFill>
        <p:spPr>
          <a:xfrm>
            <a:off x="4572000" y="1153296"/>
            <a:ext cx="4219274" cy="1513153"/>
          </a:xfrm>
          <a:prstGeom prst="rect">
            <a:avLst/>
          </a:prstGeom>
          <a:noFill/>
          <a:ln>
            <a:noFill/>
          </a:ln>
        </p:spPr>
      </p:pic>
      <p:pic>
        <p:nvPicPr>
          <p:cNvPr descr="Diagrama&#10;&#10;Descripción generada automáticamente" id="600" name="Google Shape;600;g2a73f7b7b7f_0_49"/>
          <p:cNvPicPr preferRelativeResize="0"/>
          <p:nvPr/>
        </p:nvPicPr>
        <p:blipFill rotWithShape="1">
          <a:blip r:embed="rId4">
            <a:alphaModFix/>
          </a:blip>
          <a:srcRect b="10584" l="0" r="0" t="17397"/>
          <a:stretch/>
        </p:blipFill>
        <p:spPr>
          <a:xfrm>
            <a:off x="375441" y="1456348"/>
            <a:ext cx="4075367" cy="1650953"/>
          </a:xfrm>
          <a:prstGeom prst="rect">
            <a:avLst/>
          </a:prstGeom>
          <a:noFill/>
          <a:ln>
            <a:noFill/>
          </a:ln>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a73f7b7b7f_0_59"/>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606" name="Google Shape;606;g2a73f7b7b7f_0_59"/>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607" name="Google Shape;607;g2a73f7b7b7f_0_59"/>
          <p:cNvSpPr txBox="1"/>
          <p:nvPr/>
        </p:nvSpPr>
        <p:spPr>
          <a:xfrm>
            <a:off x="413092" y="2982384"/>
            <a:ext cx="3163500" cy="178507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.contenedor-grid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a:t>
            </a:r>
            <a:r>
              <a:rPr b="0" i="0" lang="es-MX" sz="1400" u="none" cap="none" strike="noStrike">
                <a:solidFill>
                  <a:schemeClr val="dk1"/>
                </a:solidFill>
                <a:latin typeface="Arial"/>
                <a:ea typeface="Arial"/>
                <a:cs typeface="Arial"/>
                <a:sym typeface="Arial"/>
              </a:rPr>
              <a:t>: start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 </a:t>
            </a:r>
            <a:r>
              <a:rPr b="0" i="0" lang="es-MX" sz="1400" u="none" cap="none" strike="noStrike">
                <a:solidFill>
                  <a:schemeClr val="dk1"/>
                </a:solidFill>
                <a:latin typeface="Arial"/>
                <a:ea typeface="Arial"/>
                <a:cs typeface="Arial"/>
                <a:sym typeface="Arial"/>
              </a:rPr>
              <a:t>: end</a:t>
            </a:r>
            <a:r>
              <a:rPr b="0" i="0" lang="es-MX" sz="14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align-items </a:t>
            </a:r>
            <a:r>
              <a:rPr b="0" i="0" lang="es-MX" sz="1400" u="none" cap="none" strike="noStrike">
                <a:solidFill>
                  <a:schemeClr val="dk1"/>
                </a:solidFill>
                <a:latin typeface="Arial"/>
                <a:ea typeface="Arial"/>
                <a:cs typeface="Arial"/>
                <a:sym typeface="Arial"/>
              </a:rPr>
              <a:t>: center;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align-items </a:t>
            </a:r>
            <a:r>
              <a:rPr b="0" i="0" lang="es-MX" sz="1400" u="none" cap="none" strike="noStrike">
                <a:solidFill>
                  <a:schemeClr val="dk1"/>
                </a:solidFill>
                <a:latin typeface="Arial"/>
                <a:ea typeface="Arial"/>
                <a:cs typeface="Arial"/>
                <a:sym typeface="Arial"/>
              </a:rPr>
              <a:t>: stretch;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08" name="Google Shape;608;g2a73f7b7b7f_0_59"/>
          <p:cNvSpPr/>
          <p:nvPr/>
        </p:nvSpPr>
        <p:spPr>
          <a:xfrm>
            <a:off x="0" y="689498"/>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Align-items</a:t>
            </a:r>
            <a:endParaRPr b="0" i="0" sz="2000" u="none" cap="none" strike="noStrike">
              <a:solidFill>
                <a:srgbClr val="374151"/>
              </a:solidFill>
              <a:latin typeface="Arial"/>
              <a:ea typeface="Arial"/>
              <a:cs typeface="Arial"/>
              <a:sym typeface="Arial"/>
            </a:endParaRPr>
          </a:p>
        </p:txBody>
      </p:sp>
      <p:pic>
        <p:nvPicPr>
          <p:cNvPr id="609" name="Google Shape;609;g2a73f7b7b7f_0_59"/>
          <p:cNvPicPr preferRelativeResize="0"/>
          <p:nvPr/>
        </p:nvPicPr>
        <p:blipFill rotWithShape="1">
          <a:blip r:embed="rId3">
            <a:alphaModFix/>
          </a:blip>
          <a:srcRect b="47327" l="34042" r="32041" t="33111"/>
          <a:stretch/>
        </p:blipFill>
        <p:spPr>
          <a:xfrm>
            <a:off x="4572000" y="1446131"/>
            <a:ext cx="4219274" cy="1719993"/>
          </a:xfrm>
          <a:prstGeom prst="rect">
            <a:avLst/>
          </a:prstGeom>
          <a:noFill/>
          <a:ln>
            <a:noFill/>
          </a:ln>
        </p:spPr>
      </p:pic>
      <p:pic>
        <p:nvPicPr>
          <p:cNvPr descr="Diagrama&#10;&#10;Descripción generada automáticamente" id="610" name="Google Shape;610;g2a73f7b7b7f_0_59"/>
          <p:cNvPicPr preferRelativeResize="0"/>
          <p:nvPr/>
        </p:nvPicPr>
        <p:blipFill rotWithShape="1">
          <a:blip r:embed="rId4">
            <a:alphaModFix/>
          </a:blip>
          <a:srcRect b="10584" l="0" r="0" t="17397"/>
          <a:stretch/>
        </p:blipFill>
        <p:spPr>
          <a:xfrm>
            <a:off x="413092" y="1205769"/>
            <a:ext cx="4075367" cy="1650953"/>
          </a:xfrm>
          <a:prstGeom prst="rect">
            <a:avLst/>
          </a:prstGeom>
          <a:noFill/>
          <a:ln>
            <a:noFill/>
          </a:ln>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a73f7b7b7f_0_68"/>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616" name="Google Shape;616;g2a73f7b7b7f_0_68"/>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617" name="Google Shape;617;g2a73f7b7b7f_0_68"/>
          <p:cNvSpPr txBox="1"/>
          <p:nvPr/>
        </p:nvSpPr>
        <p:spPr>
          <a:xfrm>
            <a:off x="337125" y="3483600"/>
            <a:ext cx="4234875" cy="113874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.contenedor-grid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grid-template-columns</a:t>
            </a:r>
            <a:r>
              <a:rPr b="0" i="0" lang="es-MX" sz="1400" u="none" cap="none" strike="noStrike">
                <a:solidFill>
                  <a:schemeClr val="dk1"/>
                </a:solidFill>
                <a:latin typeface="Arial"/>
                <a:ea typeface="Arial"/>
                <a:cs typeface="Arial"/>
                <a:sym typeface="Arial"/>
              </a:rPr>
              <a:t>: 10px 30px auto 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FFFFFF"/>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grid-template-rows </a:t>
            </a:r>
            <a:r>
              <a:rPr b="0" i="0" lang="es-MX" sz="1400" u="none" cap="none" strike="noStrike">
                <a:solidFill>
                  <a:schemeClr val="dk1"/>
                </a:solidFill>
                <a:latin typeface="Arial"/>
                <a:ea typeface="Arial"/>
                <a:cs typeface="Arial"/>
                <a:sym typeface="Arial"/>
              </a:rPr>
              <a:t>: repeat(3,20px)</a:t>
            </a:r>
            <a:r>
              <a:rPr b="0" i="0" lang="es-MX" sz="1400" u="none" cap="none" strike="noStrike">
                <a:solidFill>
                  <a:srgbClr val="FFFFFF"/>
                </a:solidFill>
                <a:latin typeface="Arial"/>
                <a:ea typeface="Arial"/>
                <a:cs typeface="Arial"/>
                <a:sym typeface="Arial"/>
              </a:rPr>
              <a:t>;</a:t>
            </a:r>
            <a:r>
              <a:rPr b="0" i="0" lang="es-MX"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18" name="Google Shape;618;g2a73f7b7b7f_0_68"/>
          <p:cNvSpPr/>
          <p:nvPr/>
        </p:nvSpPr>
        <p:spPr>
          <a:xfrm>
            <a:off x="0" y="847650"/>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Grid-template</a:t>
            </a:r>
            <a:endParaRPr b="0" i="0" sz="2000" u="none" cap="none" strike="noStrike">
              <a:solidFill>
                <a:srgbClr val="374151"/>
              </a:solidFill>
              <a:latin typeface="Arial"/>
              <a:ea typeface="Arial"/>
              <a:cs typeface="Arial"/>
              <a:sym typeface="Arial"/>
            </a:endParaRPr>
          </a:p>
        </p:txBody>
      </p:sp>
      <p:pic>
        <p:nvPicPr>
          <p:cNvPr id="619" name="Google Shape;619;g2a73f7b7b7f_0_68"/>
          <p:cNvPicPr preferRelativeResize="0"/>
          <p:nvPr/>
        </p:nvPicPr>
        <p:blipFill rotWithShape="1">
          <a:blip r:embed="rId3">
            <a:alphaModFix/>
          </a:blip>
          <a:srcRect b="55855" l="19537" r="65958" t="31347"/>
          <a:stretch/>
        </p:blipFill>
        <p:spPr>
          <a:xfrm>
            <a:off x="4989096" y="1593814"/>
            <a:ext cx="3817780" cy="2031702"/>
          </a:xfrm>
          <a:prstGeom prst="rect">
            <a:avLst/>
          </a:prstGeom>
          <a:noFill/>
          <a:ln>
            <a:noFill/>
          </a:ln>
        </p:spPr>
      </p:pic>
      <p:pic>
        <p:nvPicPr>
          <p:cNvPr descr="Diagrama&#10;&#10;Descripción generada automáticamente" id="620" name="Google Shape;620;g2a73f7b7b7f_0_68"/>
          <p:cNvPicPr preferRelativeResize="0"/>
          <p:nvPr/>
        </p:nvPicPr>
        <p:blipFill rotWithShape="1">
          <a:blip r:embed="rId4">
            <a:alphaModFix/>
          </a:blip>
          <a:srcRect b="10584" l="0" r="0" t="17397"/>
          <a:stretch/>
        </p:blipFill>
        <p:spPr>
          <a:xfrm>
            <a:off x="496633" y="1555650"/>
            <a:ext cx="4075367" cy="1650953"/>
          </a:xfrm>
          <a:prstGeom prst="rect">
            <a:avLst/>
          </a:prstGeom>
          <a:noFill/>
          <a:ln>
            <a:noFill/>
          </a:ln>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a73f7b7b7f_0_7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626" name="Google Shape;626;g2a73f7b7b7f_0_7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627" name="Google Shape;627;g2a73f7b7b7f_0_77"/>
          <p:cNvSpPr txBox="1"/>
          <p:nvPr/>
        </p:nvSpPr>
        <p:spPr>
          <a:xfrm>
            <a:off x="597576" y="3387470"/>
            <a:ext cx="3163500" cy="1138743"/>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accent4"/>
                </a:solidFill>
                <a:latin typeface="Arial"/>
                <a:ea typeface="Arial"/>
                <a:cs typeface="Arial"/>
                <a:sym typeface="Arial"/>
              </a:rPr>
              <a:t>.contenedor-grid </a:t>
            </a: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    </a:t>
            </a:r>
            <a:r>
              <a:rPr b="0" i="0" lang="es-MX" sz="1400" u="none" cap="none" strike="noStrike">
                <a:solidFill>
                  <a:srgbClr val="00A67D"/>
                </a:solidFill>
                <a:latin typeface="Arial"/>
                <a:ea typeface="Arial"/>
                <a:cs typeface="Arial"/>
                <a:sym typeface="Arial"/>
              </a:rPr>
              <a:t>column-gap</a:t>
            </a:r>
            <a:r>
              <a:rPr b="0" i="0" lang="es-MX" sz="1400" u="none" cap="none" strike="noStrike">
                <a:solidFill>
                  <a:schemeClr val="dk1"/>
                </a:solidFill>
                <a:latin typeface="Arial"/>
                <a:ea typeface="Arial"/>
                <a:cs typeface="Arial"/>
                <a:sym typeface="Arial"/>
              </a:rPr>
              <a:t>: 10px;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0A67D"/>
                </a:solidFill>
                <a:latin typeface="Arial"/>
                <a:ea typeface="Arial"/>
                <a:cs typeface="Arial"/>
                <a:sym typeface="Arial"/>
              </a:rPr>
              <a:t>    row-gap</a:t>
            </a:r>
            <a:r>
              <a:rPr b="0" i="0" lang="es-MX" sz="1400" u="none" cap="none" strike="noStrike">
                <a:solidFill>
                  <a:schemeClr val="dk1"/>
                </a:solidFill>
                <a:latin typeface="Arial"/>
                <a:ea typeface="Arial"/>
                <a:cs typeface="Arial"/>
                <a:sym typeface="Arial"/>
              </a:rPr>
              <a:t>: 20px;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28" name="Google Shape;628;g2a73f7b7b7f_0_77"/>
          <p:cNvSpPr/>
          <p:nvPr/>
        </p:nvSpPr>
        <p:spPr>
          <a:xfrm>
            <a:off x="0" y="847650"/>
            <a:ext cx="45720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MX" sz="2000" u="none" cap="none" strike="noStrike">
                <a:solidFill>
                  <a:srgbClr val="374151"/>
                </a:solidFill>
                <a:latin typeface="Arial"/>
                <a:ea typeface="Arial"/>
                <a:cs typeface="Arial"/>
                <a:sym typeface="Arial"/>
              </a:rPr>
              <a:t>Grid-gap</a:t>
            </a:r>
            <a:endParaRPr b="0" i="0" sz="2000" u="none" cap="none" strike="noStrike">
              <a:solidFill>
                <a:srgbClr val="374151"/>
              </a:solidFill>
              <a:latin typeface="Arial"/>
              <a:ea typeface="Arial"/>
              <a:cs typeface="Arial"/>
              <a:sym typeface="Arial"/>
            </a:endParaRPr>
          </a:p>
        </p:txBody>
      </p:sp>
      <p:pic>
        <p:nvPicPr>
          <p:cNvPr id="629" name="Google Shape;629;g2a73f7b7b7f_0_77"/>
          <p:cNvPicPr preferRelativeResize="0"/>
          <p:nvPr/>
        </p:nvPicPr>
        <p:blipFill rotWithShape="1">
          <a:blip r:embed="rId3">
            <a:alphaModFix/>
          </a:blip>
          <a:srcRect b="30475" l="14583" r="67917" t="55502"/>
          <a:stretch/>
        </p:blipFill>
        <p:spPr>
          <a:xfrm>
            <a:off x="6673515" y="1555649"/>
            <a:ext cx="2470483" cy="1399239"/>
          </a:xfrm>
          <a:prstGeom prst="rect">
            <a:avLst/>
          </a:prstGeom>
          <a:noFill/>
          <a:ln>
            <a:noFill/>
          </a:ln>
        </p:spPr>
      </p:pic>
      <p:pic>
        <p:nvPicPr>
          <p:cNvPr descr="Diagrama&#10;&#10;Descripción generada automáticamente" id="630" name="Google Shape;630;g2a73f7b7b7f_0_77"/>
          <p:cNvPicPr preferRelativeResize="0"/>
          <p:nvPr/>
        </p:nvPicPr>
        <p:blipFill rotWithShape="1">
          <a:blip r:embed="rId4">
            <a:alphaModFix/>
          </a:blip>
          <a:srcRect b="10584" l="0" r="0" t="17397"/>
          <a:stretch/>
        </p:blipFill>
        <p:spPr>
          <a:xfrm>
            <a:off x="496633" y="1555649"/>
            <a:ext cx="4075367" cy="1650953"/>
          </a:xfrm>
          <a:prstGeom prst="rect">
            <a:avLst/>
          </a:prstGeom>
          <a:noFill/>
          <a:ln>
            <a:noFill/>
          </a:ln>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sz="3600">
                <a:solidFill>
                  <a:schemeClr val="dk1"/>
                </a:solidFill>
              </a:rPr>
              <a:t>Grid Layout vs Flex-box</a:t>
            </a:r>
            <a:endParaRPr sz="3600">
              <a:solidFill>
                <a:schemeClr val="dk1"/>
              </a:solidFill>
            </a:endParaRPr>
          </a:p>
          <a:p>
            <a:pPr indent="0" lvl="0" marL="0" rtl="0" algn="l">
              <a:lnSpc>
                <a:spcPct val="100000"/>
              </a:lnSpc>
              <a:spcBef>
                <a:spcPts val="0"/>
              </a:spcBef>
              <a:spcAft>
                <a:spcPts val="0"/>
              </a:spcAft>
              <a:buSzPts val="4000"/>
              <a:buNone/>
            </a:pPr>
            <a:r>
              <a:t/>
            </a:r>
            <a:endParaRPr sz="3600"/>
          </a:p>
        </p:txBody>
      </p:sp>
      <p:sp>
        <p:nvSpPr>
          <p:cNvPr id="636" name="Google Shape;636;p6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637" name="Google Shape;637;p67"/>
          <p:cNvSpPr txBox="1"/>
          <p:nvPr/>
        </p:nvSpPr>
        <p:spPr>
          <a:xfrm>
            <a:off x="539414" y="1162233"/>
            <a:ext cx="2548692"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374151"/>
                </a:solidFill>
                <a:latin typeface="Arial"/>
                <a:ea typeface="Arial"/>
                <a:cs typeface="Arial"/>
                <a:sym typeface="Arial"/>
              </a:rPr>
              <a:t>Cuándo usar Flexbox: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unidimensional:</a:t>
            </a:r>
            <a:r>
              <a:rPr b="0" i="0" lang="es-MX" sz="1600" u="none" cap="none" strike="noStrike">
                <a:solidFill>
                  <a:srgbClr val="37415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de componentes:</a:t>
            </a:r>
            <a:r>
              <a:rPr b="0" i="0" lang="es-MX" sz="1600" u="none" cap="none" strike="noStrike">
                <a:solidFill>
                  <a:srgbClr val="37415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Orden de los elementos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Centrado y alineación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374151"/>
                </a:solidFill>
                <a:latin typeface="Arial"/>
                <a:ea typeface="Arial"/>
                <a:cs typeface="Arial"/>
                <a:sym typeface="Arial"/>
              </a:rPr>
              <a:t>Cuándo usar Grid Layout: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741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bidimensional:</a:t>
            </a:r>
            <a:r>
              <a:rPr b="0" i="0" lang="es-MX" sz="1600" u="none" cap="none" strike="noStrike">
                <a:solidFill>
                  <a:srgbClr val="37415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de página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Diseño más complejo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AutoNum type="arabicPeriod"/>
            </a:pPr>
            <a:r>
              <a:rPr b="1" i="0" lang="es-MX" sz="1600" u="none" cap="none" strike="noStrike">
                <a:solidFill>
                  <a:srgbClr val="374151"/>
                </a:solidFill>
                <a:latin typeface="Arial"/>
                <a:ea typeface="Arial"/>
                <a:cs typeface="Arial"/>
                <a:sym typeface="Arial"/>
              </a:rPr>
              <a:t>Alineación automática</a:t>
            </a:r>
            <a:endParaRPr b="0" i="0" sz="1600" u="none" cap="none" strike="noStrike">
              <a:solidFill>
                <a:srgbClr val="374151"/>
              </a:solidFill>
              <a:latin typeface="Arial"/>
              <a:ea typeface="Arial"/>
              <a:cs typeface="Arial"/>
              <a:sym typeface="Arial"/>
            </a:endParaRPr>
          </a:p>
        </p:txBody>
      </p:sp>
      <p:pic>
        <p:nvPicPr>
          <p:cNvPr descr="Una caricatura de una persona&#10;&#10;Descripción generada automáticamente con confianza baja" id="638" name="Google Shape;638;p67"/>
          <p:cNvPicPr preferRelativeResize="0"/>
          <p:nvPr/>
        </p:nvPicPr>
        <p:blipFill rotWithShape="1">
          <a:blip r:embed="rId3">
            <a:alphaModFix/>
          </a:blip>
          <a:srcRect b="5420" l="20639" r="17869" t="5146"/>
          <a:stretch/>
        </p:blipFill>
        <p:spPr>
          <a:xfrm>
            <a:off x="5480381" y="1388755"/>
            <a:ext cx="2374231" cy="3066687"/>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5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13" name="Google Shape;113;p56"/>
          <p:cNvSpPr txBox="1"/>
          <p:nvPr>
            <p:ph idx="1" type="body"/>
          </p:nvPr>
        </p:nvSpPr>
        <p:spPr>
          <a:xfrm>
            <a:off x="469842" y="903005"/>
            <a:ext cx="5586052" cy="588032"/>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3000"/>
              <a:buNone/>
            </a:pPr>
            <a:r>
              <a:rPr b="0" i="0" lang="es-MX" sz="2400" u="none" strike="noStrike">
                <a:solidFill>
                  <a:srgbClr val="000000"/>
                </a:solidFill>
                <a:latin typeface="Arial"/>
                <a:ea typeface="Arial"/>
                <a:cs typeface="Arial"/>
                <a:sym typeface="Arial"/>
              </a:rPr>
              <a:t>Elementos de encabezado &lt;h1&gt;...&lt;h6&gt; </a:t>
            </a:r>
            <a:endParaRPr b="0" i="0" sz="1050">
              <a:solidFill>
                <a:srgbClr val="000000"/>
              </a:solidFill>
              <a:latin typeface="Arial"/>
              <a:ea typeface="Arial"/>
              <a:cs typeface="Arial"/>
              <a:sym typeface="Arial"/>
            </a:endParaRPr>
          </a:p>
          <a:p>
            <a:pPr indent="0" lvl="0" marL="38100" rtl="0" algn="l">
              <a:lnSpc>
                <a:spcPct val="115000"/>
              </a:lnSpc>
              <a:spcBef>
                <a:spcPts val="0"/>
              </a:spcBef>
              <a:spcAft>
                <a:spcPts val="0"/>
              </a:spcAft>
              <a:buSzPts val="3000"/>
              <a:buNone/>
            </a:pPr>
            <a:r>
              <a:t/>
            </a:r>
            <a:endParaRPr b="0" i="0" sz="16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14" name="Google Shape;114;p5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pic>
        <p:nvPicPr>
          <p:cNvPr id="115" name="Google Shape;115;p56"/>
          <p:cNvPicPr preferRelativeResize="0"/>
          <p:nvPr/>
        </p:nvPicPr>
        <p:blipFill rotWithShape="1">
          <a:blip r:embed="rId3">
            <a:alphaModFix/>
          </a:blip>
          <a:srcRect b="51405" l="62071" r="21096" t="25481"/>
          <a:stretch/>
        </p:blipFill>
        <p:spPr>
          <a:xfrm>
            <a:off x="914401" y="1803152"/>
            <a:ext cx="2700764" cy="2085720"/>
          </a:xfrm>
          <a:prstGeom prst="rect">
            <a:avLst/>
          </a:prstGeom>
          <a:noFill/>
          <a:ln>
            <a:noFill/>
          </a:ln>
        </p:spPr>
      </p:pic>
      <p:pic>
        <p:nvPicPr>
          <p:cNvPr id="116" name="Google Shape;116;p56"/>
          <p:cNvPicPr preferRelativeResize="0"/>
          <p:nvPr/>
        </p:nvPicPr>
        <p:blipFill rotWithShape="1">
          <a:blip r:embed="rId3">
            <a:alphaModFix/>
          </a:blip>
          <a:srcRect b="24834" l="61051" r="15877" t="47785"/>
          <a:stretch/>
        </p:blipFill>
        <p:spPr>
          <a:xfrm>
            <a:off x="4010346" y="1860592"/>
            <a:ext cx="3000054" cy="2002879"/>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a:t>
            </a:r>
            <a:endParaRPr/>
          </a:p>
        </p:txBody>
      </p:sp>
      <p:sp>
        <p:nvSpPr>
          <p:cNvPr id="122" name="Google Shape;122;p6"/>
          <p:cNvSpPr txBox="1"/>
          <p:nvPr>
            <p:ph idx="1" type="body"/>
          </p:nvPr>
        </p:nvSpPr>
        <p:spPr>
          <a:xfrm>
            <a:off x="2675633" y="793906"/>
            <a:ext cx="3155672" cy="56675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400">
                <a:solidFill>
                  <a:srgbClr val="666666"/>
                </a:solidFill>
              </a:rPr>
              <a:t>Etiquetas sobre lista:</a:t>
            </a:r>
            <a:endParaRPr b="0" i="0" sz="2400">
              <a:solidFill>
                <a:srgbClr val="000000"/>
              </a:solidFill>
              <a:latin typeface="Arial"/>
              <a:ea typeface="Arial"/>
              <a:cs typeface="Arial"/>
              <a:sym typeface="Arial"/>
            </a:endParaRPr>
          </a:p>
          <a:p>
            <a:pPr indent="-95250" lvl="0" marL="285750" rtl="0" algn="ctr">
              <a:lnSpc>
                <a:spcPct val="115000"/>
              </a:lnSpc>
              <a:spcBef>
                <a:spcPts val="0"/>
              </a:spcBef>
              <a:spcAft>
                <a:spcPts val="1200"/>
              </a:spcAft>
              <a:buSzPts val="3000"/>
              <a:buNone/>
            </a:pPr>
            <a:r>
              <a:t/>
            </a:r>
            <a:endParaRPr sz="2500">
              <a:solidFill>
                <a:srgbClr val="666666"/>
              </a:solidFill>
            </a:endParaRPr>
          </a:p>
        </p:txBody>
      </p:sp>
      <p:sp>
        <p:nvSpPr>
          <p:cNvPr id="123" name="Google Shape;123;p6"/>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24" name="Google Shape;124;p6"/>
          <p:cNvSpPr txBox="1"/>
          <p:nvPr/>
        </p:nvSpPr>
        <p:spPr>
          <a:xfrm>
            <a:off x="6162173" y="1513785"/>
            <a:ext cx="3182353"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Listas definicion</a:t>
            </a:r>
            <a:endParaRPr b="1" i="0" sz="1400" u="none" cap="none" strike="noStrike">
              <a:solidFill>
                <a:srgbClr val="000000"/>
              </a:solidFill>
              <a:latin typeface="Arial"/>
              <a:ea typeface="Arial"/>
              <a:cs typeface="Arial"/>
              <a:sym typeface="Arial"/>
            </a:endParaRPr>
          </a:p>
        </p:txBody>
      </p:sp>
      <p:sp>
        <p:nvSpPr>
          <p:cNvPr id="125" name="Google Shape;125;p6"/>
          <p:cNvSpPr txBox="1"/>
          <p:nvPr/>
        </p:nvSpPr>
        <p:spPr>
          <a:xfrm>
            <a:off x="3833059" y="1513785"/>
            <a:ext cx="1998245"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Listas desordenadas</a:t>
            </a:r>
            <a:endParaRPr b="1" i="0" sz="800" u="none" cap="none" strike="noStrike">
              <a:solidFill>
                <a:srgbClr val="000000"/>
              </a:solidFill>
              <a:latin typeface="Arial"/>
              <a:ea typeface="Arial"/>
              <a:cs typeface="Arial"/>
              <a:sym typeface="Arial"/>
            </a:endParaRPr>
          </a:p>
        </p:txBody>
      </p:sp>
      <p:sp>
        <p:nvSpPr>
          <p:cNvPr id="126" name="Google Shape;126;p6"/>
          <p:cNvSpPr txBox="1"/>
          <p:nvPr/>
        </p:nvSpPr>
        <p:spPr>
          <a:xfrm>
            <a:off x="311700" y="1513785"/>
            <a:ext cx="2840574"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3000"/>
              <a:buFont typeface="Arial"/>
              <a:buNone/>
            </a:pPr>
            <a:r>
              <a:rPr b="1" i="0" lang="es-MX" sz="1400" u="none" cap="none" strike="noStrike">
                <a:solidFill>
                  <a:srgbClr val="000000"/>
                </a:solidFill>
                <a:latin typeface="Arial"/>
                <a:ea typeface="Arial"/>
                <a:cs typeface="Arial"/>
                <a:sym typeface="Arial"/>
              </a:rPr>
              <a:t>Listas ordenadas (numeradas)</a:t>
            </a:r>
            <a:endParaRPr b="1" i="0" sz="1400" u="none" cap="none" strike="noStrike">
              <a:solidFill>
                <a:srgbClr val="000000"/>
              </a:solidFill>
              <a:latin typeface="Arial"/>
              <a:ea typeface="Arial"/>
              <a:cs typeface="Arial"/>
              <a:sym typeface="Arial"/>
            </a:endParaRPr>
          </a:p>
        </p:txBody>
      </p:sp>
      <p:sp>
        <p:nvSpPr>
          <p:cNvPr id="127" name="Google Shape;127;p6"/>
          <p:cNvSpPr txBox="1"/>
          <p:nvPr/>
        </p:nvSpPr>
        <p:spPr>
          <a:xfrm>
            <a:off x="210525" y="1985904"/>
            <a:ext cx="2685049" cy="126185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ol</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1</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2</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3</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ol</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p:txBody>
      </p:sp>
      <p:sp>
        <p:nvSpPr>
          <p:cNvPr id="128" name="Google Shape;128;p6"/>
          <p:cNvSpPr txBox="1"/>
          <p:nvPr/>
        </p:nvSpPr>
        <p:spPr>
          <a:xfrm>
            <a:off x="3364375" y="1985904"/>
            <a:ext cx="2685049" cy="1261854"/>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ul</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A</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B</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chemeClr val="accent4"/>
                </a:solidFill>
                <a:latin typeface="Fira Mono"/>
                <a:ea typeface="Fira Mono"/>
                <a:cs typeface="Fira Mono"/>
                <a:sym typeface="Fira Mono"/>
              </a:rPr>
              <a:t>    </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Fira Mono"/>
                <a:ea typeface="Fira Mono"/>
                <a:cs typeface="Fira Mono"/>
                <a:sym typeface="Fira Mono"/>
              </a:rPr>
              <a:t>Elemento C</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li</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ul</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p:txBody>
      </p:sp>
      <p:sp>
        <p:nvSpPr>
          <p:cNvPr id="129" name="Google Shape;129;p6"/>
          <p:cNvSpPr txBox="1"/>
          <p:nvPr/>
        </p:nvSpPr>
        <p:spPr>
          <a:xfrm>
            <a:off x="6518225" y="1985904"/>
            <a:ext cx="2685049" cy="1508075"/>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&lt;dl&gt;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&lt;dt&gt;Término 1&lt;/dt&gt;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&lt;dd&gt;Definición 1&lt;/dd&gt;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accent4"/>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&lt;dt&gt;Término 2&lt;/dt&gt;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&lt;dd&gt;Definición 2&lt;/dd&gt;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&lt;/dl&gt;</a:t>
            </a:r>
            <a:endParaRPr b="0" i="0" sz="1400" u="none" cap="none" strike="noStrike">
              <a:solidFill>
                <a:srgbClr val="000000"/>
              </a:solidFill>
              <a:latin typeface="Arial"/>
              <a:ea typeface="Arial"/>
              <a:cs typeface="Arial"/>
              <a:sym typeface="Arial"/>
            </a:endParaRPr>
          </a:p>
        </p:txBody>
      </p:sp>
      <p:sp>
        <p:nvSpPr>
          <p:cNvPr id="130" name="Google Shape;130;p6"/>
          <p:cNvSpPr txBox="1"/>
          <p:nvPr/>
        </p:nvSpPr>
        <p:spPr>
          <a:xfrm>
            <a:off x="6458951" y="1985903"/>
            <a:ext cx="2685049" cy="1508075"/>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dl</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dt</a:t>
            </a:r>
            <a:r>
              <a:rPr b="0" i="0" lang="es-MX" sz="1200" u="none" cap="none" strike="noStrike">
                <a:solidFill>
                  <a:srgbClr val="0C5ADB"/>
                </a:solidFill>
                <a:latin typeface="Fira Mono"/>
                <a:ea typeface="Fira Mono"/>
                <a:cs typeface="Fira Mono"/>
                <a:sym typeface="Fira Mono"/>
              </a:rPr>
              <a:t>&gt;</a:t>
            </a:r>
            <a:r>
              <a:rPr b="0" i="0" lang="es-MX" sz="1200" u="none" cap="none" strike="noStrike">
                <a:solidFill>
                  <a:schemeClr val="dk1"/>
                </a:solidFill>
                <a:latin typeface="Fira Mono"/>
                <a:ea typeface="Fira Mono"/>
                <a:cs typeface="Fira Mono"/>
                <a:sym typeface="Fira Mono"/>
              </a:rPr>
              <a:t>Término 1</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dt</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dd</a:t>
            </a:r>
            <a:r>
              <a:rPr b="0" i="0" lang="es-MX" sz="1200" u="none" cap="none" strike="noStrike">
                <a:solidFill>
                  <a:srgbClr val="0C5ADB"/>
                </a:solidFill>
                <a:latin typeface="Fira Mono"/>
                <a:ea typeface="Fira Mono"/>
                <a:cs typeface="Fira Mono"/>
                <a:sym typeface="Fira Mono"/>
              </a:rPr>
              <a:t>&gt;</a:t>
            </a:r>
            <a:r>
              <a:rPr b="0" i="0" lang="es-MX" sz="1200" u="none" cap="none" strike="noStrike">
                <a:solidFill>
                  <a:schemeClr val="dk1"/>
                </a:solidFill>
                <a:latin typeface="Fira Mono"/>
                <a:ea typeface="Fira Mono"/>
                <a:cs typeface="Fira Mono"/>
                <a:sym typeface="Fira Mono"/>
              </a:rPr>
              <a:t>Definición 1</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dd</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t/>
            </a:r>
            <a:endParaRPr b="0" i="0" sz="1200" u="none" cap="none" strike="noStrike">
              <a:solidFill>
                <a:schemeClr val="accent4"/>
              </a:solidFill>
              <a:latin typeface="Fira Mono"/>
              <a:ea typeface="Fira Mono"/>
              <a:cs typeface="Fira Mono"/>
              <a:sym typeface="Fira Mono"/>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dt</a:t>
            </a:r>
            <a:r>
              <a:rPr b="0" i="0" lang="es-MX" sz="1200" u="none" cap="none" strike="noStrike">
                <a:solidFill>
                  <a:srgbClr val="0C5ADB"/>
                </a:solidFill>
                <a:latin typeface="Fira Mono"/>
                <a:ea typeface="Fira Mono"/>
                <a:cs typeface="Fira Mono"/>
                <a:sym typeface="Fira Mono"/>
              </a:rPr>
              <a:t>&gt;</a:t>
            </a:r>
            <a:r>
              <a:rPr b="0" i="0" lang="es-MX" sz="1200" u="none" cap="none" strike="noStrike">
                <a:solidFill>
                  <a:schemeClr val="dk1"/>
                </a:solidFill>
                <a:latin typeface="Fira Mono"/>
                <a:ea typeface="Fira Mono"/>
                <a:cs typeface="Fira Mono"/>
                <a:sym typeface="Fira Mono"/>
              </a:rPr>
              <a:t>Término 2</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dt</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chemeClr val="accent4"/>
                </a:solidFill>
                <a:latin typeface="Fira Mono"/>
                <a:ea typeface="Fira Mono"/>
                <a:cs typeface="Fira Mono"/>
                <a:sym typeface="Fira Mono"/>
              </a:rPr>
              <a:t>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dd</a:t>
            </a:r>
            <a:r>
              <a:rPr b="0" i="0" lang="es-MX" sz="1200" u="none" cap="none" strike="noStrike">
                <a:solidFill>
                  <a:srgbClr val="0C5ADB"/>
                </a:solidFill>
                <a:latin typeface="Fira Mono"/>
                <a:ea typeface="Fira Mono"/>
                <a:cs typeface="Fira Mono"/>
                <a:sym typeface="Fira Mono"/>
              </a:rPr>
              <a:t>&gt;</a:t>
            </a:r>
            <a:r>
              <a:rPr b="0" i="0" lang="es-MX" sz="1200" u="none" cap="none" strike="noStrike">
                <a:solidFill>
                  <a:schemeClr val="dk1"/>
                </a:solidFill>
                <a:latin typeface="Fira Mono"/>
                <a:ea typeface="Fira Mono"/>
                <a:cs typeface="Fira Mono"/>
                <a:sym typeface="Fira Mono"/>
              </a:rPr>
              <a:t>Definición 2</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dd</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dl</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p:txBody>
      </p:sp>
      <p:pic>
        <p:nvPicPr>
          <p:cNvPr id="131" name="Google Shape;131;p6" title="to-do-list-icon-in-comic-style-document-checklist-cartoon-illustration-on-white-isolated-background-notepad-check-mark-splash-effect-business-concept-vector.jpg"/>
          <p:cNvPicPr preferRelativeResize="0"/>
          <p:nvPr/>
        </p:nvPicPr>
        <p:blipFill rotWithShape="1">
          <a:blip r:embed="rId3">
            <a:alphaModFix/>
          </a:blip>
          <a:srcRect b="0" l="0" r="0" t="0"/>
          <a:stretch/>
        </p:blipFill>
        <p:spPr>
          <a:xfrm>
            <a:off x="2633900" y="3286575"/>
            <a:ext cx="1508075" cy="1508075"/>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 name="Shape 135"/>
        <p:cNvGrpSpPr/>
        <p:nvPr/>
      </p:nvGrpSpPr>
      <p:grpSpPr>
        <a:xfrm>
          <a:off x="0" y="0"/>
          <a:ext cx="0" cy="0"/>
          <a:chOff x="0" y="0"/>
          <a:chExt cx="0" cy="0"/>
        </a:xfrm>
      </p:grpSpPr>
      <p:sp>
        <p:nvSpPr>
          <p:cNvPr id="136" name="Google Shape;136;p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37" name="Google Shape;137;p7"/>
          <p:cNvSpPr txBox="1"/>
          <p:nvPr>
            <p:ph idx="1" type="body"/>
          </p:nvPr>
        </p:nvSpPr>
        <p:spPr>
          <a:xfrm>
            <a:off x="2520920" y="835931"/>
            <a:ext cx="3131611" cy="52322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000">
                <a:solidFill>
                  <a:srgbClr val="666666"/>
                </a:solidFill>
              </a:rPr>
              <a:t>Etiquetas sobre </a:t>
            </a:r>
            <a:r>
              <a:rPr b="1" i="0" lang="es-MX" sz="2000" u="sng">
                <a:solidFill>
                  <a:srgbClr val="000000"/>
                </a:solidFill>
                <a:latin typeface="Arial"/>
                <a:ea typeface="Arial"/>
                <a:cs typeface="Arial"/>
                <a:sym typeface="Arial"/>
              </a:rPr>
              <a:t>Links</a:t>
            </a:r>
            <a:r>
              <a:rPr lang="es-MX" sz="2000">
                <a:solidFill>
                  <a:srgbClr val="666666"/>
                </a:solidFill>
              </a:rPr>
              <a:t>:</a:t>
            </a:r>
            <a:endParaRPr/>
          </a:p>
        </p:txBody>
      </p:sp>
      <p:sp>
        <p:nvSpPr>
          <p:cNvPr id="138" name="Google Shape;138;p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39" name="Google Shape;139;p7"/>
          <p:cNvSpPr txBox="1"/>
          <p:nvPr/>
        </p:nvSpPr>
        <p:spPr>
          <a:xfrm>
            <a:off x="2071437" y="1442132"/>
            <a:ext cx="4576010"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Enlaces a otro sitio web (dirección absoluta)</a:t>
            </a:r>
            <a:endParaRPr b="1" i="0" sz="1400" u="none" cap="none" strike="noStrike">
              <a:solidFill>
                <a:srgbClr val="000000"/>
              </a:solidFill>
              <a:latin typeface="Arial"/>
              <a:ea typeface="Arial"/>
              <a:cs typeface="Arial"/>
              <a:sym typeface="Arial"/>
            </a:endParaRPr>
          </a:p>
        </p:txBody>
      </p:sp>
      <p:sp>
        <p:nvSpPr>
          <p:cNvPr id="140" name="Google Shape;140;p7"/>
          <p:cNvSpPr txBox="1"/>
          <p:nvPr/>
        </p:nvSpPr>
        <p:spPr>
          <a:xfrm>
            <a:off x="1213080" y="1883894"/>
            <a:ext cx="72269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href</a:t>
            </a:r>
            <a:r>
              <a:rPr b="0" i="0" lang="es-MX" sz="1400" u="none" cap="none" strike="noStrike">
                <a:solidFill>
                  <a:srgbClr val="0C5ADB"/>
                </a:solidFill>
                <a:latin typeface="Fira Mono"/>
                <a:ea typeface="Fira Mono"/>
                <a:cs typeface="Fira Mono"/>
                <a:sym typeface="Fira Mono"/>
              </a:rPr>
              <a:t>="https://www.mepacademia.com"&gt;</a:t>
            </a:r>
            <a:r>
              <a:rPr b="0" i="0" lang="es-MX" sz="1400" u="none" cap="none" strike="noStrike">
                <a:solidFill>
                  <a:schemeClr val="dk1"/>
                </a:solidFill>
                <a:latin typeface="Fira Mono"/>
                <a:ea typeface="Fira Mono"/>
                <a:cs typeface="Fira Mono"/>
                <a:sym typeface="Fira Mono"/>
              </a:rPr>
              <a:t>Enlace a otro sitio web</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p:txBody>
      </p:sp>
      <p:sp>
        <p:nvSpPr>
          <p:cNvPr id="141" name="Google Shape;141;p7"/>
          <p:cNvSpPr txBox="1"/>
          <p:nvPr/>
        </p:nvSpPr>
        <p:spPr>
          <a:xfrm>
            <a:off x="999532" y="2763177"/>
            <a:ext cx="7832768" cy="400079"/>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 </a:t>
            </a:r>
            <a:r>
              <a:rPr b="0" i="0" lang="es-MX" sz="1400" u="none" cap="none" strike="noStrike">
                <a:solidFill>
                  <a:srgbClr val="FF0000"/>
                </a:solidFill>
                <a:latin typeface="Fira Mono"/>
                <a:ea typeface="Fira Mono"/>
                <a:cs typeface="Fira Mono"/>
                <a:sym typeface="Fira Mono"/>
              </a:rPr>
              <a:t>href</a:t>
            </a:r>
            <a:r>
              <a:rPr b="0" i="0" lang="es-MX" sz="1400" u="none" cap="none" strike="noStrike">
                <a:solidFill>
                  <a:srgbClr val="0C5ADB"/>
                </a:solidFill>
                <a:latin typeface="Fira Mono"/>
                <a:ea typeface="Fira Mono"/>
                <a:cs typeface="Fira Mono"/>
                <a:sym typeface="Fira Mono"/>
              </a:rPr>
              <a:t>="pagina2.html“ </a:t>
            </a:r>
            <a:r>
              <a:rPr b="0" i="0" lang="es-MX" sz="1400" u="none" cap="none" strike="noStrike">
                <a:solidFill>
                  <a:srgbClr val="FF0000"/>
                </a:solidFill>
                <a:latin typeface="Fira Mono"/>
                <a:ea typeface="Fira Mono"/>
                <a:cs typeface="Fira Mono"/>
                <a:sym typeface="Fira Mono"/>
              </a:rPr>
              <a:t>target</a:t>
            </a:r>
            <a:r>
              <a:rPr b="0" i="0" lang="es-MX" sz="1400" u="none" cap="none" strike="noStrike">
                <a:solidFill>
                  <a:srgbClr val="0C5ADB"/>
                </a:solidFill>
                <a:latin typeface="Fira Mono"/>
                <a:ea typeface="Fira Mono"/>
                <a:cs typeface="Fira Mono"/>
                <a:sym typeface="Fira Mono"/>
              </a:rPr>
              <a:t>=</a:t>
            </a:r>
            <a:r>
              <a:rPr b="0" i="0" lang="es-MX" sz="1400" u="none" cap="none" strike="noStrike">
                <a:solidFill>
                  <a:srgbClr val="00A67D"/>
                </a:solidFill>
                <a:latin typeface="Arial"/>
                <a:ea typeface="Arial"/>
                <a:cs typeface="Arial"/>
                <a:sym typeface="Arial"/>
              </a:rPr>
              <a:t>"_blank"</a:t>
            </a:r>
            <a:r>
              <a:rPr b="0" i="0" lang="es-MX" sz="1400" u="none" cap="none" strike="noStrike">
                <a:solidFill>
                  <a:srgbClr val="0C5ADB"/>
                </a:solidFill>
                <a:latin typeface="Fira Mono"/>
                <a:ea typeface="Fira Mono"/>
                <a:cs typeface="Fira Mono"/>
                <a:sym typeface="Fira Mono"/>
              </a:rPr>
              <a:t>&gt;</a:t>
            </a:r>
            <a:r>
              <a:rPr b="0" i="0" lang="es-MX" sz="1400" u="none" cap="none" strike="noStrike">
                <a:solidFill>
                  <a:schemeClr val="dk1"/>
                </a:solidFill>
                <a:latin typeface="Arial"/>
                <a:ea typeface="Arial"/>
                <a:cs typeface="Arial"/>
                <a:sym typeface="Arial"/>
              </a:rPr>
              <a:t>Enlace que abre una nueva ventana</a:t>
            </a:r>
            <a:r>
              <a:rPr b="0" i="0" lang="es-MX" sz="1400" u="none" cap="none" strike="noStrike">
                <a:solidFill>
                  <a:srgbClr val="0C5ADB"/>
                </a:solidFill>
                <a:latin typeface="Fira Mono"/>
                <a:ea typeface="Fira Mono"/>
                <a:cs typeface="Fira Mono"/>
                <a:sym typeface="Fira Mono"/>
              </a:rPr>
              <a:t>&lt;/</a:t>
            </a:r>
            <a:r>
              <a:rPr b="0" i="0" lang="es-MX" sz="1400" u="none" cap="none" strike="noStrike">
                <a:solidFill>
                  <a:schemeClr val="accent4"/>
                </a:solidFill>
                <a:latin typeface="Fira Mono"/>
                <a:ea typeface="Fira Mono"/>
                <a:cs typeface="Fira Mono"/>
                <a:sym typeface="Fira Mono"/>
              </a:rPr>
              <a:t>a</a:t>
            </a:r>
            <a:r>
              <a:rPr b="0" i="0" lang="es-MX" sz="1400" u="none" cap="none" strike="noStrike">
                <a:solidFill>
                  <a:srgbClr val="0C5ADB"/>
                </a:solidFill>
                <a:latin typeface="Fira Mono"/>
                <a:ea typeface="Fira Mono"/>
                <a:cs typeface="Fira Mono"/>
                <a:sym typeface="Fira Mono"/>
              </a:rPr>
              <a:t>&gt;</a:t>
            </a:r>
            <a:endParaRPr b="0" i="0" sz="1400" u="none" cap="none" strike="noStrike">
              <a:solidFill>
                <a:srgbClr val="000000"/>
              </a:solidFill>
              <a:latin typeface="Arial"/>
              <a:ea typeface="Arial"/>
              <a:cs typeface="Arial"/>
              <a:sym typeface="Arial"/>
            </a:endParaRPr>
          </a:p>
        </p:txBody>
      </p:sp>
      <p:sp>
        <p:nvSpPr>
          <p:cNvPr id="142" name="Google Shape;142;p7"/>
          <p:cNvSpPr txBox="1"/>
          <p:nvPr/>
        </p:nvSpPr>
        <p:spPr>
          <a:xfrm>
            <a:off x="2067943" y="2364076"/>
            <a:ext cx="5886354" cy="318998"/>
          </a:xfrm>
          <a:prstGeom prst="rect">
            <a:avLst/>
          </a:prstGeom>
          <a:noFill/>
          <a:ln>
            <a:noFill/>
          </a:ln>
        </p:spPr>
        <p:txBody>
          <a:bodyPr anchorCtr="0" anchor="t" bIns="45700" lIns="91425" spcFirstLastPara="1" rIns="91425" wrap="square" tIns="45700">
            <a:spAutoFit/>
          </a:bodyPr>
          <a:lstStyle/>
          <a:p>
            <a:pPr indent="0" lvl="0" marL="38100" marR="0" rtl="0" algn="l">
              <a:lnSpc>
                <a:spcPct val="115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Enlaces a otro sitio web pero abriendo en una nueva ventana</a:t>
            </a:r>
            <a:endParaRPr b="1"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 name="Shape 146"/>
        <p:cNvGrpSpPr/>
        <p:nvPr/>
      </p:nvGrpSpPr>
      <p:grpSpPr>
        <a:xfrm>
          <a:off x="0" y="0"/>
          <a:ext cx="0" cy="0"/>
          <a:chOff x="0" y="0"/>
          <a:chExt cx="0" cy="0"/>
        </a:xfrm>
      </p:grpSpPr>
      <p:sp>
        <p:nvSpPr>
          <p:cNvPr id="147" name="Google Shape;147;p57"/>
          <p:cNvSpPr txBox="1"/>
          <p:nvPr>
            <p:ph type="title"/>
          </p:nvPr>
        </p:nvSpPr>
        <p:spPr>
          <a:xfrm>
            <a:off x="311700" y="55750"/>
            <a:ext cx="8520600" cy="6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MX"/>
              <a:t>Etiquetas HTML :</a:t>
            </a:r>
            <a:endParaRPr/>
          </a:p>
        </p:txBody>
      </p:sp>
      <p:sp>
        <p:nvSpPr>
          <p:cNvPr id="148" name="Google Shape;148;p57"/>
          <p:cNvSpPr txBox="1"/>
          <p:nvPr>
            <p:ph idx="1" type="body"/>
          </p:nvPr>
        </p:nvSpPr>
        <p:spPr>
          <a:xfrm>
            <a:off x="2560249" y="635073"/>
            <a:ext cx="3131611" cy="52322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s-MX" sz="2000">
                <a:solidFill>
                  <a:srgbClr val="666666"/>
                </a:solidFill>
              </a:rPr>
              <a:t>Etiquetas sobre </a:t>
            </a:r>
            <a:r>
              <a:rPr b="1" i="0" lang="es-MX" sz="2000" u="sng">
                <a:solidFill>
                  <a:srgbClr val="000000"/>
                </a:solidFill>
                <a:latin typeface="Arial"/>
                <a:ea typeface="Arial"/>
                <a:cs typeface="Arial"/>
                <a:sym typeface="Arial"/>
              </a:rPr>
              <a:t>Links</a:t>
            </a:r>
            <a:r>
              <a:rPr lang="es-MX" sz="2000">
                <a:solidFill>
                  <a:srgbClr val="666666"/>
                </a:solidFill>
              </a:rPr>
              <a:t>:</a:t>
            </a:r>
            <a:endParaRPr/>
          </a:p>
        </p:txBody>
      </p:sp>
      <p:sp>
        <p:nvSpPr>
          <p:cNvPr id="149" name="Google Shape;149;p57"/>
          <p:cNvSpPr txBox="1"/>
          <p:nvPr/>
        </p:nvSpPr>
        <p:spPr>
          <a:xfrm>
            <a:off x="210525" y="4864725"/>
            <a:ext cx="2202600" cy="27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Roboto"/>
                <a:ea typeface="Roboto"/>
                <a:cs typeface="Roboto"/>
                <a:sym typeface="Roboto"/>
              </a:rPr>
              <a:t>Python: </a:t>
            </a:r>
            <a:r>
              <a:rPr b="0" i="0" lang="es-MX" sz="1200" u="none" cap="none" strike="noStrike">
                <a:solidFill>
                  <a:schemeClr val="dk1"/>
                </a:solidFill>
                <a:latin typeface="Roboto"/>
                <a:ea typeface="Roboto"/>
                <a:cs typeface="Roboto"/>
                <a:sym typeface="Roboto"/>
              </a:rPr>
              <a:t>Librerias</a:t>
            </a:r>
            <a:endParaRPr b="0" i="0" sz="1200" u="none" cap="none" strike="noStrike">
              <a:solidFill>
                <a:srgbClr val="000000"/>
              </a:solidFill>
              <a:latin typeface="Roboto"/>
              <a:ea typeface="Roboto"/>
              <a:cs typeface="Roboto"/>
              <a:sym typeface="Roboto"/>
            </a:endParaRPr>
          </a:p>
        </p:txBody>
      </p:sp>
      <p:sp>
        <p:nvSpPr>
          <p:cNvPr id="150" name="Google Shape;150;p57"/>
          <p:cNvSpPr txBox="1"/>
          <p:nvPr/>
        </p:nvSpPr>
        <p:spPr>
          <a:xfrm>
            <a:off x="311698" y="977617"/>
            <a:ext cx="7101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Enlaces desde una página web a otra dentro del mismo sitio (dirección relativa)</a:t>
            </a:r>
            <a:endParaRPr b="1" i="0" sz="1400" u="none" cap="none" strike="noStrike">
              <a:solidFill>
                <a:srgbClr val="000000"/>
              </a:solidFill>
              <a:latin typeface="Arial"/>
              <a:ea typeface="Arial"/>
              <a:cs typeface="Arial"/>
              <a:sym typeface="Arial"/>
            </a:endParaRPr>
          </a:p>
        </p:txBody>
      </p:sp>
      <p:pic>
        <p:nvPicPr>
          <p:cNvPr descr="Interfaz de usuario gráfica, Aplicación, Word&#10;&#10;Descripción generada automáticamente" id="151" name="Google Shape;151;p57"/>
          <p:cNvPicPr preferRelativeResize="0"/>
          <p:nvPr/>
        </p:nvPicPr>
        <p:blipFill rotWithShape="1">
          <a:blip r:embed="rId3">
            <a:alphaModFix/>
          </a:blip>
          <a:srcRect b="0" l="0" r="0" t="0"/>
          <a:stretch/>
        </p:blipFill>
        <p:spPr>
          <a:xfrm>
            <a:off x="6313734" y="1384224"/>
            <a:ext cx="2619741" cy="2858655"/>
          </a:xfrm>
          <a:prstGeom prst="rect">
            <a:avLst/>
          </a:prstGeom>
          <a:noFill/>
          <a:ln>
            <a:noFill/>
          </a:ln>
        </p:spPr>
      </p:pic>
      <p:sp>
        <p:nvSpPr>
          <p:cNvPr id="152" name="Google Shape;152;p57"/>
          <p:cNvSpPr txBox="1"/>
          <p:nvPr/>
        </p:nvSpPr>
        <p:spPr>
          <a:xfrm>
            <a:off x="296307" y="1202042"/>
            <a:ext cx="5885475"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Caso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Arial"/>
                <a:ea typeface="Arial"/>
                <a:cs typeface="Arial"/>
                <a:sym typeface="Arial"/>
              </a:rPr>
              <a:t>Pagina A tiene un enlace a una pagina B donde las dos paginas están situadas en la misma carpeta. Ejemplo tienda.html enlaza a  pedido.html</a:t>
            </a:r>
            <a:endParaRPr b="1" i="0" sz="1200" u="none" cap="none" strike="noStrike">
              <a:solidFill>
                <a:srgbClr val="000000"/>
              </a:solidFill>
              <a:latin typeface="Arial"/>
              <a:ea typeface="Arial"/>
              <a:cs typeface="Arial"/>
              <a:sym typeface="Arial"/>
            </a:endParaRPr>
          </a:p>
        </p:txBody>
      </p:sp>
      <p:sp>
        <p:nvSpPr>
          <p:cNvPr id="153" name="Google Shape;153;p57"/>
          <p:cNvSpPr txBox="1"/>
          <p:nvPr/>
        </p:nvSpPr>
        <p:spPr>
          <a:xfrm>
            <a:off x="296307" y="2417830"/>
            <a:ext cx="5885475"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Caso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Arial"/>
                <a:ea typeface="Arial"/>
                <a:cs typeface="Arial"/>
                <a:sym typeface="Arial"/>
              </a:rPr>
              <a:t>Pagina A tiene un enlace a una pagina B donde la pagina B esta situada en un subdirectorio. Ejemplo tienda.html enlaza a registro.html</a:t>
            </a:r>
            <a:endParaRPr b="1" i="0" sz="1200" u="none" cap="none" strike="noStrike">
              <a:solidFill>
                <a:srgbClr val="000000"/>
              </a:solidFill>
              <a:latin typeface="Arial"/>
              <a:ea typeface="Arial"/>
              <a:cs typeface="Arial"/>
              <a:sym typeface="Arial"/>
            </a:endParaRPr>
          </a:p>
        </p:txBody>
      </p:sp>
      <p:sp>
        <p:nvSpPr>
          <p:cNvPr id="154" name="Google Shape;154;p57"/>
          <p:cNvSpPr txBox="1"/>
          <p:nvPr/>
        </p:nvSpPr>
        <p:spPr>
          <a:xfrm>
            <a:off x="311698" y="3576370"/>
            <a:ext cx="5885475"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Caso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MX" sz="1200" u="none" cap="none" strike="noStrike">
                <a:solidFill>
                  <a:srgbClr val="000000"/>
                </a:solidFill>
                <a:latin typeface="Arial"/>
                <a:ea typeface="Arial"/>
                <a:cs typeface="Arial"/>
                <a:sym typeface="Arial"/>
              </a:rPr>
              <a:t>Pagina A tiene un enlace a una pagina B donde la pagina B esta situada a un nivel susperior. Ejemplo tienda.html enlaza a index.html</a:t>
            </a:r>
            <a:endParaRPr b="1" i="0" sz="1200" u="none" cap="none" strike="noStrike">
              <a:solidFill>
                <a:srgbClr val="000000"/>
              </a:solidFill>
              <a:latin typeface="Arial"/>
              <a:ea typeface="Arial"/>
              <a:cs typeface="Arial"/>
              <a:sym typeface="Arial"/>
            </a:endParaRPr>
          </a:p>
        </p:txBody>
      </p:sp>
      <p:sp>
        <p:nvSpPr>
          <p:cNvPr id="155" name="Google Shape;155;p57"/>
          <p:cNvSpPr txBox="1"/>
          <p:nvPr/>
        </p:nvSpPr>
        <p:spPr>
          <a:xfrm>
            <a:off x="327087" y="1927106"/>
            <a:ext cx="5986647"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 </a:t>
            </a:r>
            <a:r>
              <a:rPr b="0" i="0" lang="es-MX" sz="1200" u="none" cap="none" strike="noStrike">
                <a:solidFill>
                  <a:srgbClr val="FF0000"/>
                </a:solidFill>
                <a:latin typeface="Fira Mono"/>
                <a:ea typeface="Fira Mono"/>
                <a:cs typeface="Fira Mono"/>
                <a:sym typeface="Fira Mono"/>
              </a:rPr>
              <a:t>href</a:t>
            </a:r>
            <a:r>
              <a:rPr b="0" i="0" lang="es-MX" sz="1200" u="none" cap="none" strike="noStrike">
                <a:solidFill>
                  <a:srgbClr val="0C5ADB"/>
                </a:solidFill>
                <a:latin typeface="Fira Mono"/>
                <a:ea typeface="Fira Mono"/>
                <a:cs typeface="Fira Mono"/>
                <a:sym typeface="Fira Mono"/>
              </a:rPr>
              <a:t>=“pedido.html"&gt;</a:t>
            </a:r>
            <a:r>
              <a:rPr b="0" i="0" lang="es-MX" sz="1000" u="none" cap="none" strike="noStrike">
                <a:solidFill>
                  <a:schemeClr val="dk1"/>
                </a:solidFill>
                <a:latin typeface="Fira Mono"/>
                <a:ea typeface="Fira Mono"/>
                <a:cs typeface="Fira Mono"/>
                <a:sym typeface="Fira Mono"/>
              </a:rPr>
              <a:t>Enlace a otra página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
        <p:nvSpPr>
          <p:cNvPr id="156" name="Google Shape;156;p57"/>
          <p:cNvSpPr txBox="1"/>
          <p:nvPr/>
        </p:nvSpPr>
        <p:spPr>
          <a:xfrm>
            <a:off x="327087" y="3075177"/>
            <a:ext cx="5986647"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 </a:t>
            </a:r>
            <a:r>
              <a:rPr b="0" i="0" lang="es-MX" sz="1200" u="none" cap="none" strike="noStrike">
                <a:solidFill>
                  <a:srgbClr val="FF0000"/>
                </a:solidFill>
                <a:latin typeface="Fira Mono"/>
                <a:ea typeface="Fira Mono"/>
                <a:cs typeface="Fira Mono"/>
                <a:sym typeface="Fira Mono"/>
              </a:rPr>
              <a:t>href</a:t>
            </a:r>
            <a:r>
              <a:rPr b="0" i="0" lang="es-MX" sz="1200" u="none" cap="none" strike="noStrike">
                <a:solidFill>
                  <a:srgbClr val="0C5ADB"/>
                </a:solidFill>
                <a:latin typeface="Fira Mono"/>
                <a:ea typeface="Fira Mono"/>
                <a:cs typeface="Fira Mono"/>
                <a:sym typeface="Fira Mono"/>
              </a:rPr>
              <a:t>=“</a:t>
            </a:r>
            <a:r>
              <a:rPr b="0" i="0" lang="es-MX" sz="1200" u="none" cap="none" strike="noStrike">
                <a:solidFill>
                  <a:srgbClr val="0C5ADB"/>
                </a:solidFill>
                <a:highlight>
                  <a:srgbClr val="FFFF00"/>
                </a:highlight>
                <a:latin typeface="Fira Mono"/>
                <a:ea typeface="Fira Mono"/>
                <a:cs typeface="Fira Mono"/>
                <a:sym typeface="Fira Mono"/>
              </a:rPr>
              <a:t>clientes</a:t>
            </a:r>
            <a:r>
              <a:rPr b="0" i="0" lang="es-MX" sz="1200" u="none" cap="none" strike="noStrike">
                <a:solidFill>
                  <a:srgbClr val="0C5ADB"/>
                </a:solidFill>
                <a:latin typeface="Fira Mono"/>
                <a:ea typeface="Fira Mono"/>
                <a:cs typeface="Fira Mono"/>
                <a:sym typeface="Fira Mono"/>
              </a:rPr>
              <a:t>/registro.html"&gt;</a:t>
            </a:r>
            <a:r>
              <a:rPr b="0" i="0" lang="es-MX" sz="1000" u="none" cap="none" strike="noStrike">
                <a:solidFill>
                  <a:schemeClr val="dk1"/>
                </a:solidFill>
                <a:latin typeface="Fira Mono"/>
                <a:ea typeface="Fira Mono"/>
                <a:cs typeface="Fira Mono"/>
                <a:sym typeface="Fira Mono"/>
              </a:rPr>
              <a:t>Enlace a otra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
        <p:nvSpPr>
          <p:cNvPr id="157" name="Google Shape;157;p57"/>
          <p:cNvSpPr txBox="1"/>
          <p:nvPr/>
        </p:nvSpPr>
        <p:spPr>
          <a:xfrm>
            <a:off x="327087" y="4365608"/>
            <a:ext cx="5986647" cy="369302"/>
          </a:xfrm>
          <a:prstGeom prst="rect">
            <a:avLst/>
          </a:prstGeom>
          <a:solidFill>
            <a:srgbClr val="F3F3F3"/>
          </a:solidFill>
          <a:ln cap="flat" cmpd="sng" w="76200">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34343"/>
              </a:buClr>
              <a:buSzPts val="3000"/>
              <a:buFont typeface="Roboto"/>
              <a:buNone/>
            </a:pP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 </a:t>
            </a:r>
            <a:r>
              <a:rPr b="0" i="0" lang="es-MX" sz="1200" u="none" cap="none" strike="noStrike">
                <a:solidFill>
                  <a:srgbClr val="FF0000"/>
                </a:solidFill>
                <a:latin typeface="Fira Mono"/>
                <a:ea typeface="Fira Mono"/>
                <a:cs typeface="Fira Mono"/>
                <a:sym typeface="Fira Mono"/>
              </a:rPr>
              <a:t>href</a:t>
            </a:r>
            <a:r>
              <a:rPr b="0" i="0" lang="es-MX" sz="1200" u="none" cap="none" strike="noStrike">
                <a:solidFill>
                  <a:srgbClr val="0C5ADB"/>
                </a:solidFill>
                <a:latin typeface="Fira Mono"/>
                <a:ea typeface="Fira Mono"/>
                <a:cs typeface="Fira Mono"/>
                <a:sym typeface="Fira Mono"/>
              </a:rPr>
              <a:t>=“</a:t>
            </a:r>
            <a:r>
              <a:rPr b="0" i="0" lang="es-MX" sz="1200" u="none" cap="none" strike="noStrike">
                <a:solidFill>
                  <a:srgbClr val="0C5ADB"/>
                </a:solidFill>
                <a:highlight>
                  <a:srgbClr val="FFFF00"/>
                </a:highlight>
                <a:latin typeface="Fira Mono"/>
                <a:ea typeface="Fira Mono"/>
                <a:cs typeface="Fira Mono"/>
                <a:sym typeface="Fira Mono"/>
              </a:rPr>
              <a:t>..</a:t>
            </a:r>
            <a:r>
              <a:rPr b="0" i="0" lang="es-MX" sz="1200" u="none" cap="none" strike="noStrike">
                <a:solidFill>
                  <a:srgbClr val="0C5ADB"/>
                </a:solidFill>
                <a:latin typeface="Fira Mono"/>
                <a:ea typeface="Fira Mono"/>
                <a:cs typeface="Fira Mono"/>
                <a:sym typeface="Fira Mono"/>
              </a:rPr>
              <a:t>/index.html"&gt;</a:t>
            </a:r>
            <a:r>
              <a:rPr b="0" i="0" lang="es-MX" sz="1000" u="none" cap="none" strike="noStrike">
                <a:solidFill>
                  <a:schemeClr val="dk1"/>
                </a:solidFill>
                <a:latin typeface="Fira Mono"/>
                <a:ea typeface="Fira Mono"/>
                <a:cs typeface="Fira Mono"/>
                <a:sym typeface="Fira Mono"/>
              </a:rPr>
              <a:t>Enlace a otra  </a:t>
            </a:r>
            <a:r>
              <a:rPr b="0" i="0" lang="es-MX" sz="1200" u="none" cap="none" strike="noStrike">
                <a:solidFill>
                  <a:srgbClr val="0C5ADB"/>
                </a:solidFill>
                <a:latin typeface="Fira Mono"/>
                <a:ea typeface="Fira Mono"/>
                <a:cs typeface="Fira Mono"/>
                <a:sym typeface="Fira Mono"/>
              </a:rPr>
              <a:t>&lt;/</a:t>
            </a:r>
            <a:r>
              <a:rPr b="0" i="0" lang="es-MX" sz="1200" u="none" cap="none" strike="noStrike">
                <a:solidFill>
                  <a:schemeClr val="accent4"/>
                </a:solidFill>
                <a:latin typeface="Fira Mono"/>
                <a:ea typeface="Fira Mono"/>
                <a:cs typeface="Fira Mono"/>
                <a:sym typeface="Fira Mono"/>
              </a:rPr>
              <a:t>a</a:t>
            </a:r>
            <a:r>
              <a:rPr b="0" i="0" lang="es-MX" sz="1200" u="none" cap="none" strike="noStrike">
                <a:solidFill>
                  <a:srgbClr val="0C5ADB"/>
                </a:solidFill>
                <a:latin typeface="Fira Mono"/>
                <a:ea typeface="Fira Mono"/>
                <a:cs typeface="Fira Mono"/>
                <a:sym typeface="Fira Mono"/>
              </a:rPr>
              <a:t>&gt;</a:t>
            </a:r>
            <a:endParaRPr b="0" i="0" sz="1400" u="none" cap="none" strike="noStrike">
              <a:solidFill>
                <a:srgbClr val="0C5ADB"/>
              </a:solidFill>
              <a:latin typeface="Fira Mono"/>
              <a:ea typeface="Fira Mono"/>
              <a:cs typeface="Fira Mono"/>
              <a:sym typeface="Fira Mono"/>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Usuario</dc:creator>
</cp:coreProperties>
</file>